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80" r:id="rId10"/>
    <p:sldId id="272" r:id="rId11"/>
    <p:sldId id="273" r:id="rId12"/>
    <p:sldId id="276" r:id="rId13"/>
    <p:sldId id="277" r:id="rId14"/>
    <p:sldId id="278" r:id="rId15"/>
    <p:sldId id="274" r:id="rId16"/>
    <p:sldId id="279" r:id="rId17"/>
    <p:sldId id="270" r:id="rId18"/>
    <p:sldId id="271" r:id="rId19"/>
    <p:sldId id="265" r:id="rId20"/>
    <p:sldId id="266" r:id="rId21"/>
    <p:sldId id="267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FRUCTOSA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FRUCTOS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FRUCTOS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FRUCTOS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SI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SI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SI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S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FRUCTOSA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FRUCTOSA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FRUCTOSA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SACAROSA%20INVERTIDA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SACAROSA%20INVERTIDA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SACAROSA%20INVERTIDA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ESIS\RESULTADOSSSSS\TO%20BUILT%20RESULTS\SACAROSA%20INVERTIDA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ESIS\RESULTADOSSSSS\ISOTERMA%20FRUCTOS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75572292593859"/>
          <c:y val="4.3667727374786122E-2"/>
          <c:w val="0.57040942915843384"/>
          <c:h val="0.74517826864562364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1"/>
            <c:dispEq val="1"/>
            <c:trendlineLbl>
              <c:layout>
                <c:manualLayout>
                  <c:x val="0.32034837384457909"/>
                  <c:y val="-0.366204445683227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9,6557ln(t) - 13,99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CFQ!$D$4:$D$12</c:f>
              <c:numCache>
                <c:formatCode>0.00</c:formatCode>
                <c:ptCount val="9"/>
                <c:pt idx="0">
                  <c:v>8.2430708824225789</c:v>
                </c:pt>
                <c:pt idx="1">
                  <c:v>14.935892113755274</c:v>
                </c:pt>
                <c:pt idx="2">
                  <c:v>18.850941558115274</c:v>
                </c:pt>
                <c:pt idx="3">
                  <c:v>25.543762789447889</c:v>
                </c:pt>
                <c:pt idx="4">
                  <c:v>32.236584020780597</c:v>
                </c:pt>
                <c:pt idx="5">
                  <c:v>38.929405252113256</c:v>
                </c:pt>
                <c:pt idx="6">
                  <c:v>42.844454696473171</c:v>
                </c:pt>
                <c:pt idx="7">
                  <c:v>45.622226483445921</c:v>
                </c:pt>
                <c:pt idx="8">
                  <c:v>49.537275927806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0"/>
            <c:dispEq val="1"/>
            <c:trendlineLbl>
              <c:layout>
                <c:manualLayout>
                  <c:x val="0.324058518772112"/>
                  <c:y val="-0.5837406607359926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3,3915ln(t) - 8,8303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CFQ!$C$5:$C$12</c:f>
              <c:numCache>
                <c:formatCode>General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240</c:v>
                </c:pt>
                <c:pt idx="5">
                  <c:v>360</c:v>
                </c:pt>
                <c:pt idx="6">
                  <c:v>480</c:v>
                </c:pt>
                <c:pt idx="7">
                  <c:v>720</c:v>
                </c:pt>
              </c:numCache>
            </c:numRef>
          </c:xVal>
          <c:yVal>
            <c:numRef>
              <c:f>CFQ!$E$5:$E$12</c:f>
              <c:numCache>
                <c:formatCode>0.00</c:formatCode>
                <c:ptCount val="8"/>
                <c:pt idx="0">
                  <c:v>1.3297260057583618</c:v>
                </c:pt>
                <c:pt idx="1">
                  <c:v>2.7048609199072007</c:v>
                </c:pt>
                <c:pt idx="2">
                  <c:v>5.0556695827762574</c:v>
                </c:pt>
                <c:pt idx="3">
                  <c:v>7.4064782456453084</c:v>
                </c:pt>
                <c:pt idx="4">
                  <c:v>9.7572869085143648</c:v>
                </c:pt>
                <c:pt idx="5">
                  <c:v>11.132421822663206</c:v>
                </c:pt>
                <c:pt idx="6">
                  <c:v>12.108095571383421</c:v>
                </c:pt>
                <c:pt idx="7">
                  <c:v>13.483230485532259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0"/>
            <c:dispEq val="1"/>
            <c:trendlineLbl>
              <c:layout>
                <c:manualLayout>
                  <c:x val="0.3278768970345281"/>
                  <c:y val="-0.1636894324379672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  WC= -6,197ln(t) + 102,71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CFQ!$F$4:$F$12</c:f>
              <c:numCache>
                <c:formatCode>0.00</c:formatCode>
                <c:ptCount val="9"/>
                <c:pt idx="0">
                  <c:v>88.440880178715886</c:v>
                </c:pt>
                <c:pt idx="1">
                  <c:v>84.145447100785589</c:v>
                </c:pt>
                <c:pt idx="2">
                  <c:v>81.632779825839279</c:v>
                </c:pt>
                <c:pt idx="3">
                  <c:v>77.337346747909578</c:v>
                </c:pt>
                <c:pt idx="4">
                  <c:v>73.04191366998009</c:v>
                </c:pt>
                <c:pt idx="5">
                  <c:v>68.74648059204965</c:v>
                </c:pt>
                <c:pt idx="6">
                  <c:v>66.233813317103369</c:v>
                </c:pt>
                <c:pt idx="7">
                  <c:v>64.451047514119679</c:v>
                </c:pt>
                <c:pt idx="8">
                  <c:v>61.938380239173412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0"/>
            <c:dispEq val="1"/>
            <c:trendlineLbl>
              <c:layout>
                <c:manualLayout>
                  <c:x val="0.31855136368823639"/>
                  <c:y val="-0.303390085088923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6,5437ln(t) - 7,254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CFQ!$G$4:$G$12</c:f>
              <c:numCache>
                <c:formatCode>0.00</c:formatCode>
                <c:ptCount val="9"/>
                <c:pt idx="0">
                  <c:v>7.8134260730251395</c:v>
                </c:pt>
                <c:pt idx="1">
                  <c:v>12.349173278455252</c:v>
                </c:pt>
                <c:pt idx="2">
                  <c:v>15.002415306382675</c:v>
                </c:pt>
                <c:pt idx="3">
                  <c:v>19.538162511812757</c:v>
                </c:pt>
                <c:pt idx="4">
                  <c:v>24.073909717242891</c:v>
                </c:pt>
                <c:pt idx="5">
                  <c:v>28.60965692267299</c:v>
                </c:pt>
                <c:pt idx="6">
                  <c:v>31.262898950600388</c:v>
                </c:pt>
                <c:pt idx="7">
                  <c:v>33.14540412810311</c:v>
                </c:pt>
                <c:pt idx="8">
                  <c:v>35.7986461560305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0"/>
            <c:dispEq val="1"/>
            <c:trendlineLbl>
              <c:layout>
                <c:manualLayout>
                  <c:x val="0.32187880862718565"/>
                  <c:y val="-0.2737134849294283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2,9341ln(t) + 14,671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CFQ!$H$4:$H$12</c:f>
              <c:numCache>
                <c:formatCode>0.00</c:formatCode>
                <c:ptCount val="9"/>
                <c:pt idx="0">
                  <c:v>21.427014921353827</c:v>
                </c:pt>
                <c:pt idx="1">
                  <c:v>23.460778063834766</c:v>
                </c:pt>
                <c:pt idx="2">
                  <c:v>24.650453237534929</c:v>
                </c:pt>
                <c:pt idx="3">
                  <c:v>26.684216380015862</c:v>
                </c:pt>
                <c:pt idx="4">
                  <c:v>28.717979522496854</c:v>
                </c:pt>
                <c:pt idx="5">
                  <c:v>30.751742664977673</c:v>
                </c:pt>
                <c:pt idx="6">
                  <c:v>31.941417838677818</c:v>
                </c:pt>
                <c:pt idx="7">
                  <c:v>32.785505807458669</c:v>
                </c:pt>
                <c:pt idx="8">
                  <c:v>33.975180981158928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905280"/>
        <c:axId val="139911552"/>
      </c:scatterChart>
      <c:valAx>
        <c:axId val="139905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39911552"/>
        <c:crosses val="autoZero"/>
        <c:crossBetween val="midCat"/>
      </c:valAx>
      <c:valAx>
        <c:axId val="1399115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39905280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79177961885199488"/>
          <c:y val="0.3575918054490978"/>
          <c:w val="0.13865516375670434"/>
          <c:h val="0.355612849278795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4.1791119860017496E-2"/>
                  <c:y val="0.36526611256926361"/>
                </c:manualLayout>
              </c:layout>
              <c:numFmt formatCode="General" sourceLinked="0"/>
              <c:spPr>
                <a:solidFill>
                  <a:schemeClr val="accent4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'40-50'!$A$2:$A$9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'40-50'!$I$2:$I$9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0.29262757315424442</c:v>
                </c:pt>
                <c:pt idx="3" formatCode="0.0000">
                  <c:v>0.29361813728447761</c:v>
                </c:pt>
                <c:pt idx="4" formatCode="0.0000">
                  <c:v>0.30431165039041785</c:v>
                </c:pt>
                <c:pt idx="5" formatCode="0.0000">
                  <c:v>0.35234819271520568</c:v>
                </c:pt>
                <c:pt idx="6" formatCode="0.0000">
                  <c:v>0.37206042778062604</c:v>
                </c:pt>
                <c:pt idx="7" formatCode="0.0000">
                  <c:v>0.40264311119643126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395840"/>
        <c:axId val="141418496"/>
      </c:scatterChart>
      <c:valAx>
        <c:axId val="1413958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418496"/>
        <c:crosses val="autoZero"/>
        <c:crossBetween val="midCat"/>
      </c:valAx>
      <c:valAx>
        <c:axId val="1414184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39584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-0.19846719160105061"/>
                  <c:y val="3.2958223972003556E-2"/>
                </c:manualLayout>
              </c:layout>
              <c:numFmt formatCode="General" sourceLinked="0"/>
              <c:spPr>
                <a:solidFill>
                  <a:schemeClr val="accent4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'50-40'!$A$2:$A$9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'50-40'!$I$2:$I$9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0.28706454928163438</c:v>
                </c:pt>
                <c:pt idx="3" formatCode="0.0000">
                  <c:v>0.29640713981984862</c:v>
                </c:pt>
                <c:pt idx="4" formatCode="0.0000">
                  <c:v>0.29335572494551432</c:v>
                </c:pt>
                <c:pt idx="5" formatCode="0.0000">
                  <c:v>0.38362431856883411</c:v>
                </c:pt>
                <c:pt idx="6" formatCode="0.0000">
                  <c:v>0.41809423290303344</c:v>
                </c:pt>
                <c:pt idx="7" formatCode="0.0000">
                  <c:v>0.47472024606962482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522432"/>
        <c:axId val="141524352"/>
      </c:scatterChart>
      <c:valAx>
        <c:axId val="141522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524352"/>
        <c:crosses val="autoZero"/>
        <c:crossBetween val="midCat"/>
      </c:valAx>
      <c:valAx>
        <c:axId val="1415243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52243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6.1235564304461941E-2"/>
                  <c:y val="0.33924056790198737"/>
                </c:manualLayout>
              </c:layout>
              <c:numFmt formatCode="General" sourceLinked="0"/>
              <c:spPr>
                <a:solidFill>
                  <a:schemeClr val="accent4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'50-50'!$A$2:$A$9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'50-50'!$I$2:$I$9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0.30528273300247677</c:v>
                </c:pt>
                <c:pt idx="3" formatCode="0.0000">
                  <c:v>0.30089336398443023</c:v>
                </c:pt>
                <c:pt idx="4" formatCode="0.0000">
                  <c:v>0.30996931822525386</c:v>
                </c:pt>
                <c:pt idx="5" formatCode="0.0000">
                  <c:v>0.34960409405299842</c:v>
                </c:pt>
                <c:pt idx="6" formatCode="0.0000">
                  <c:v>0.39053094694983698</c:v>
                </c:pt>
                <c:pt idx="7" formatCode="0.0000">
                  <c:v>0.41688213306113231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554816"/>
        <c:axId val="141556736"/>
      </c:scatterChart>
      <c:valAx>
        <c:axId val="1415548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556736"/>
        <c:crosses val="autoZero"/>
        <c:crossBetween val="midCat"/>
      </c:valAx>
      <c:valAx>
        <c:axId val="1415567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55481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FF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-0.19885608048993891"/>
                  <c:y val="6.8969816272965875E-2"/>
                </c:manualLayout>
              </c:layout>
              <c:numFmt formatCode="General" sourceLinked="0"/>
              <c:spPr>
                <a:solidFill>
                  <a:schemeClr val="accent6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'40-40'!$A$2:$A$8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0.25</c:v>
                </c:pt>
                <c:pt idx="2">
                  <c:v>0.4</c:v>
                </c:pt>
                <c:pt idx="3">
                  <c:v>0.5</c:v>
                </c:pt>
                <c:pt idx="4">
                  <c:v>0.65000000000000291</c:v>
                </c:pt>
                <c:pt idx="5">
                  <c:v>0.75000000000000255</c:v>
                </c:pt>
                <c:pt idx="6">
                  <c:v>0.9</c:v>
                </c:pt>
              </c:numCache>
            </c:numRef>
          </c:xVal>
          <c:yVal>
            <c:numRef>
              <c:f>'40-40'!$I$2:$I$8</c:f>
              <c:numCache>
                <c:formatCode>0.0000</c:formatCode>
                <c:ptCount val="7"/>
                <c:pt idx="0" formatCode="General">
                  <c:v>0</c:v>
                </c:pt>
                <c:pt idx="1">
                  <c:v>0.28560587601184506</c:v>
                </c:pt>
                <c:pt idx="2">
                  <c:v>0.28782583892442537</c:v>
                </c:pt>
                <c:pt idx="3">
                  <c:v>0.33113041614742894</c:v>
                </c:pt>
                <c:pt idx="4">
                  <c:v>0.34502580956756784</c:v>
                </c:pt>
                <c:pt idx="5">
                  <c:v>0.43818944190697295</c:v>
                </c:pt>
                <c:pt idx="6">
                  <c:v>0.64426164600484126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615872"/>
        <c:axId val="141617792"/>
      </c:scatterChart>
      <c:valAx>
        <c:axId val="141615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617792"/>
        <c:crosses val="autoZero"/>
        <c:crossBetween val="midCat"/>
      </c:valAx>
      <c:valAx>
        <c:axId val="14161779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61587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es-PE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FF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6.6791119860017498E-2"/>
                  <c:y val="0.38841426071741386"/>
                </c:manualLayout>
              </c:layout>
              <c:numFmt formatCode="General" sourceLinked="0"/>
              <c:spPr>
                <a:solidFill>
                  <a:schemeClr val="accent6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'40-50'!$A$2:$A$9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'40-50'!$I$2:$I$9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0.29386890555657103</c:v>
                </c:pt>
                <c:pt idx="3" formatCode="0.0000">
                  <c:v>0.29947120260979931</c:v>
                </c:pt>
                <c:pt idx="4" formatCode="0.0000">
                  <c:v>0.31582894456713934</c:v>
                </c:pt>
                <c:pt idx="5" formatCode="0.0000">
                  <c:v>0.37765442839129298</c:v>
                </c:pt>
                <c:pt idx="6" formatCode="0.0000">
                  <c:v>0.41600468589941797</c:v>
                </c:pt>
                <c:pt idx="7" formatCode="0.0000">
                  <c:v>0.42603431422186328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648256"/>
        <c:axId val="141650176"/>
      </c:scatterChart>
      <c:valAx>
        <c:axId val="141648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650176"/>
        <c:crosses val="autoZero"/>
        <c:crossBetween val="midCat"/>
      </c:valAx>
      <c:valAx>
        <c:axId val="14165017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6482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FF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5.3096894138233174E-2"/>
                  <c:y val="0.38378463108778338"/>
                </c:manualLayout>
              </c:layout>
              <c:numFmt formatCode="General" sourceLinked="0"/>
              <c:spPr>
                <a:solidFill>
                  <a:schemeClr val="accent6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'50-40'!$A$2:$A$9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'50-40'!$I$2:$I$9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0.29027528381713785</c:v>
                </c:pt>
                <c:pt idx="3" formatCode="0.0000">
                  <c:v>0.28976382843054777</c:v>
                </c:pt>
                <c:pt idx="4" formatCode="0.0000">
                  <c:v>0.28879504713427046</c:v>
                </c:pt>
                <c:pt idx="5" formatCode="0.0000">
                  <c:v>0.31844816699169687</c:v>
                </c:pt>
                <c:pt idx="6" formatCode="0.0000">
                  <c:v>0.32800584744796141</c:v>
                </c:pt>
                <c:pt idx="7" formatCode="0.0000">
                  <c:v>0.41526393340059869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74848"/>
        <c:axId val="141776768"/>
      </c:scatterChart>
      <c:valAx>
        <c:axId val="1417748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776768"/>
        <c:crosses val="autoZero"/>
        <c:crossBetween val="midCat"/>
      </c:valAx>
      <c:valAx>
        <c:axId val="1417767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77484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8"/>
    </mc:Choice>
    <mc:Fallback>
      <c:style val="48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FF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4.7541338582676874E-2"/>
                  <c:y val="0.36063648293963441"/>
                </c:manualLayout>
              </c:layout>
              <c:numFmt formatCode="General" sourceLinked="0"/>
              <c:spPr>
                <a:solidFill>
                  <a:schemeClr val="accent6">
                    <a:lumMod val="60000"/>
                    <a:lumOff val="4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'50-50'!$A$2:$A$9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'50-50'!$I$2:$I$9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0.29448155002607745</c:v>
                </c:pt>
                <c:pt idx="3" formatCode="0.0000">
                  <c:v>0.29399330455445188</c:v>
                </c:pt>
                <c:pt idx="4" formatCode="0.0000">
                  <c:v>0.30229557714396882</c:v>
                </c:pt>
                <c:pt idx="5" formatCode="0.0000">
                  <c:v>0.31725051937817988</c:v>
                </c:pt>
                <c:pt idx="6" formatCode="0.0000">
                  <c:v>0.35041933416935589</c:v>
                </c:pt>
                <c:pt idx="7" formatCode="0.0000">
                  <c:v>0.39982140209697603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90592"/>
        <c:axId val="141800960"/>
      </c:scatterChart>
      <c:valAx>
        <c:axId val="141790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800960"/>
        <c:crosses val="autoZero"/>
        <c:crossBetween val="midCat"/>
      </c:valAx>
      <c:valAx>
        <c:axId val="14180096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X(gH2O/gms)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7905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51908498348823"/>
          <c:y val="4.3926883026861999E-2"/>
          <c:w val="0.59824692070559238"/>
          <c:h val="0.74366597350405861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0"/>
            <c:dispEq val="1"/>
            <c:trendlineLbl>
              <c:layout>
                <c:manualLayout>
                  <c:x val="0.32595053890515213"/>
                  <c:y val="-0.3371729869077976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10,365ln(t) - 21,154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CFQ!$C$36:$C$44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CFQ!$D$36:$D$44</c:f>
              <c:numCache>
                <c:formatCode>0.00</c:formatCode>
                <c:ptCount val="9"/>
                <c:pt idx="0">
                  <c:v>2.7122944888832867</c:v>
                </c:pt>
                <c:pt idx="1">
                  <c:v>9.8967650153871247</c:v>
                </c:pt>
                <c:pt idx="2">
                  <c:v>14.099410860928272</c:v>
                </c:pt>
                <c:pt idx="3">
                  <c:v>21.283881387432071</c:v>
                </c:pt>
                <c:pt idx="4">
                  <c:v>28.468351913935855</c:v>
                </c:pt>
                <c:pt idx="5">
                  <c:v>35.652822440439763</c:v>
                </c:pt>
                <c:pt idx="6">
                  <c:v>39.855468285980855</c:v>
                </c:pt>
                <c:pt idx="7">
                  <c:v>42.837292966943544</c:v>
                </c:pt>
                <c:pt idx="8">
                  <c:v>47.039938812484863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0"/>
            <c:dispEq val="1"/>
            <c:trendlineLbl>
              <c:layout>
                <c:manualLayout>
                  <c:x val="0.31120950195361935"/>
                  <c:y val="-0.5705251680335210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3,07ln(t) - 7,6238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CFQ!$C$37:$C$44</c:f>
              <c:numCache>
                <c:formatCode>General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240</c:v>
                </c:pt>
                <c:pt idx="5">
                  <c:v>360</c:v>
                </c:pt>
                <c:pt idx="6">
                  <c:v>480</c:v>
                </c:pt>
                <c:pt idx="7">
                  <c:v>720</c:v>
                </c:pt>
              </c:numCache>
            </c:numRef>
          </c:xVal>
          <c:yVal>
            <c:numRef>
              <c:f>CFQ!$E$37:$E$44</c:f>
              <c:numCache>
                <c:formatCode>0.00</c:formatCode>
                <c:ptCount val="8"/>
                <c:pt idx="0">
                  <c:v>1.5730980798107521</c:v>
                </c:pt>
                <c:pt idx="1">
                  <c:v>2.8178759617028168</c:v>
                </c:pt>
                <c:pt idx="2">
                  <c:v>4.9458378060218466</c:v>
                </c:pt>
                <c:pt idx="3">
                  <c:v>7.0737996503408906</c:v>
                </c:pt>
                <c:pt idx="4">
                  <c:v>9.2017614946599089</c:v>
                </c:pt>
                <c:pt idx="5">
                  <c:v>10.446539376552003</c:v>
                </c:pt>
                <c:pt idx="6">
                  <c:v>11.329723338978956</c:v>
                </c:pt>
                <c:pt idx="7">
                  <c:v>12.57450122087101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0"/>
            <c:dispEq val="1"/>
            <c:trendlineLbl>
              <c:layout>
                <c:manualLayout>
                  <c:x val="0.32370495572870339"/>
                  <c:y val="-0.1622804271127830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-6,663ln(t) + 99,594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CFQ!$C$36:$C$44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CFQ!$F$36:$F$44</c:f>
              <c:numCache>
                <c:formatCode>0.00</c:formatCode>
                <c:ptCount val="9"/>
                <c:pt idx="0">
                  <c:v>84.251875525380669</c:v>
                </c:pt>
                <c:pt idx="1">
                  <c:v>79.633435861309749</c:v>
                </c:pt>
                <c:pt idx="2">
                  <c:v>76.931821845985127</c:v>
                </c:pt>
                <c:pt idx="3">
                  <c:v>72.313382181914108</c:v>
                </c:pt>
                <c:pt idx="4">
                  <c:v>67.694942517843188</c:v>
                </c:pt>
                <c:pt idx="5">
                  <c:v>63.076502853772304</c:v>
                </c:pt>
                <c:pt idx="6">
                  <c:v>60.374888838447468</c:v>
                </c:pt>
                <c:pt idx="7">
                  <c:v>58.458063189701292</c:v>
                </c:pt>
                <c:pt idx="8">
                  <c:v>55.756449174376591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0"/>
            <c:dispEq val="1"/>
            <c:trendlineLbl>
              <c:layout>
                <c:manualLayout>
                  <c:x val="0.32414725646205217"/>
                  <c:y val="-0.2973814029922848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7,4139ln(t) - 16,554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CFQ!$C$36:$C$44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CFQ!$G$36:$G$44</c:f>
              <c:numCache>
                <c:formatCode>0.00</c:formatCode>
                <c:ptCount val="9"/>
                <c:pt idx="0">
                  <c:v>0.51713562094855803</c:v>
                </c:pt>
                <c:pt idx="1">
                  <c:v>5.6560595029019325</c:v>
                </c:pt>
                <c:pt idx="2">
                  <c:v>8.6621372679050843</c:v>
                </c:pt>
                <c:pt idx="3">
                  <c:v>13.801061149858418</c:v>
                </c:pt>
                <c:pt idx="4">
                  <c:v>18.939985031811815</c:v>
                </c:pt>
                <c:pt idx="5">
                  <c:v>24.078908913765186</c:v>
                </c:pt>
                <c:pt idx="6">
                  <c:v>27.084986678768271</c:v>
                </c:pt>
                <c:pt idx="7">
                  <c:v>29.217832795718621</c:v>
                </c:pt>
                <c:pt idx="8">
                  <c:v>32.223910560721826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0"/>
            <c:dispEq val="1"/>
            <c:trendlineLbl>
              <c:layout>
                <c:manualLayout>
                  <c:x val="0.32266956159276244"/>
                  <c:y val="-0.1855258300427582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Bx= 3,9841ln(t) + 12,845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CFQ!$C$36:$C$44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CFQ!$H$36:$H$44</c:f>
              <c:numCache>
                <c:formatCode>0.00</c:formatCode>
                <c:ptCount val="9"/>
                <c:pt idx="0">
                  <c:v>22.018729268997582</c:v>
                </c:pt>
                <c:pt idx="1">
                  <c:v>24.780296951066429</c:v>
                </c:pt>
                <c:pt idx="2">
                  <c:v>26.395710488280187</c:v>
                </c:pt>
                <c:pt idx="3">
                  <c:v>29.157278170349091</c:v>
                </c:pt>
                <c:pt idx="4">
                  <c:v>31.918845852417952</c:v>
                </c:pt>
                <c:pt idx="5">
                  <c:v>34.680413534486831</c:v>
                </c:pt>
                <c:pt idx="6">
                  <c:v>36.295827071700494</c:v>
                </c:pt>
                <c:pt idx="7">
                  <c:v>37.44198121655571</c:v>
                </c:pt>
                <c:pt idx="8">
                  <c:v>39.057394753769294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851456"/>
        <c:axId val="140861824"/>
      </c:scatterChart>
      <c:valAx>
        <c:axId val="1408514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0861824"/>
        <c:crosses val="autoZero"/>
        <c:crossBetween val="midCat"/>
      </c:valAx>
      <c:valAx>
        <c:axId val="14086182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0851456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800360583199348"/>
          <c:y val="0.38839848283059808"/>
          <c:w val="0.1391391259338656"/>
          <c:h val="0.357723311292320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04279456311495"/>
          <c:y val="4.3796921834475595E-2"/>
          <c:w val="0.59917481418150265"/>
          <c:h val="0.74442435819782882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0"/>
            <c:dispEq val="1"/>
            <c:trendlineLbl>
              <c:layout>
                <c:manualLayout>
                  <c:x val="0.32471043571392488"/>
                  <c:y val="-0.2699184643339731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10,279ln(t) - 12,884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CFQ!$C$69:$C$77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CFQ!$D$69:$D$77</c:f>
              <c:numCache>
                <c:formatCode>0.00</c:formatCode>
                <c:ptCount val="9"/>
                <c:pt idx="0">
                  <c:v>10.784272170885773</c:v>
                </c:pt>
                <c:pt idx="1">
                  <c:v>17.909132039861401</c:v>
                </c:pt>
                <c:pt idx="2">
                  <c:v>22.076907886105289</c:v>
                </c:pt>
                <c:pt idx="3">
                  <c:v>29.20176775508099</c:v>
                </c:pt>
                <c:pt idx="4">
                  <c:v>36.326627624056549</c:v>
                </c:pt>
                <c:pt idx="5">
                  <c:v>43.451487493032033</c:v>
                </c:pt>
                <c:pt idx="6">
                  <c:v>47.619263339276145</c:v>
                </c:pt>
                <c:pt idx="7">
                  <c:v>50.576347362008008</c:v>
                </c:pt>
                <c:pt idx="8">
                  <c:v>54.744123208251921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0"/>
            <c:dispEq val="1"/>
            <c:trendlineLbl>
              <c:layout>
                <c:manualLayout>
                  <c:x val="0.32471043571392488"/>
                  <c:y val="-0.5295665408687779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4,0182ln(t) - 9,2837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CFQ!$C$70:$C$77</c:f>
              <c:numCache>
                <c:formatCode>General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240</c:v>
                </c:pt>
                <c:pt idx="5">
                  <c:v>360</c:v>
                </c:pt>
                <c:pt idx="6">
                  <c:v>480</c:v>
                </c:pt>
                <c:pt idx="7">
                  <c:v>720</c:v>
                </c:pt>
              </c:numCache>
            </c:numRef>
          </c:xVal>
          <c:yVal>
            <c:numRef>
              <c:f>CFQ!$E$70:$E$77</c:f>
              <c:numCache>
                <c:formatCode>0.00</c:formatCode>
                <c:ptCount val="8"/>
                <c:pt idx="0">
                  <c:v>2.7537514215946466</c:v>
                </c:pt>
                <c:pt idx="1">
                  <c:v>4.3829913189948737</c:v>
                </c:pt>
                <c:pt idx="2">
                  <c:v>7.1681953199208355</c:v>
                </c:pt>
                <c:pt idx="3">
                  <c:v>9.9533993208468168</c:v>
                </c:pt>
                <c:pt idx="4">
                  <c:v>12.738603321772752</c:v>
                </c:pt>
                <c:pt idx="5">
                  <c:v>14.367843219173048</c:v>
                </c:pt>
                <c:pt idx="6">
                  <c:v>15.523807322698762</c:v>
                </c:pt>
                <c:pt idx="7">
                  <c:v>17.153047220098991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0"/>
            <c:dispEq val="1"/>
            <c:trendlineLbl>
              <c:layout>
                <c:manualLayout>
                  <c:x val="0.32355447688128552"/>
                  <c:y val="-0.248170960878410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-8,025ln(t) + 97,772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CFQ!$C$69:$C$77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CFQ!$F$69:$F$77</c:f>
              <c:numCache>
                <c:formatCode>0.00</c:formatCode>
                <c:ptCount val="9"/>
                <c:pt idx="0">
                  <c:v>79.293754628722795</c:v>
                </c:pt>
                <c:pt idx="1">
                  <c:v>73.731248504729209</c:v>
                </c:pt>
                <c:pt idx="2">
                  <c:v>70.477391012160908</c:v>
                </c:pt>
                <c:pt idx="3">
                  <c:v>64.914884888167876</c:v>
                </c:pt>
                <c:pt idx="4">
                  <c:v>59.352378764174112</c:v>
                </c:pt>
                <c:pt idx="5">
                  <c:v>53.789872640180533</c:v>
                </c:pt>
                <c:pt idx="6">
                  <c:v>50.536015147612495</c:v>
                </c:pt>
                <c:pt idx="7">
                  <c:v>48.227366516186962</c:v>
                </c:pt>
                <c:pt idx="8">
                  <c:v>44.973509023618924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0"/>
            <c:dispEq val="1"/>
            <c:trendlineLbl>
              <c:layout>
                <c:manualLayout>
                  <c:x val="0.32399832682911323"/>
                  <c:y val="-0.279320380810388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6,5899ln(t) - 8,8259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CFQ!$C$69:$C$77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CFQ!$G$69:$G$77</c:f>
              <c:numCache>
                <c:formatCode>0.00</c:formatCode>
                <c:ptCount val="9"/>
                <c:pt idx="0">
                  <c:v>6.3479055043214467</c:v>
                </c:pt>
                <c:pt idx="1">
                  <c:v>10.91567610949345</c:v>
                </c:pt>
                <c:pt idx="2">
                  <c:v>13.587650625415439</c:v>
                </c:pt>
                <c:pt idx="3">
                  <c:v>18.155421230587361</c:v>
                </c:pt>
                <c:pt idx="4">
                  <c:v>22.723191835759355</c:v>
                </c:pt>
                <c:pt idx="5">
                  <c:v>27.290962440931338</c:v>
                </c:pt>
                <c:pt idx="6">
                  <c:v>29.962936956853316</c:v>
                </c:pt>
                <c:pt idx="7">
                  <c:v>31.858733046103286</c:v>
                </c:pt>
                <c:pt idx="8">
                  <c:v>34.53070756202537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0"/>
            <c:dispEq val="1"/>
            <c:trendlineLbl>
              <c:layout>
                <c:manualLayout>
                  <c:x val="0.32471043571392488"/>
                  <c:y val="-0.166139868611098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4,6931ln(t) + 11,614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CFQ!$C$69:$C$77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CFQ!$H$69:$H$77</c:f>
              <c:numCache>
                <c:formatCode>0.00</c:formatCode>
                <c:ptCount val="9"/>
                <c:pt idx="0">
                  <c:v>22.420262099930291</c:v>
                </c:pt>
                <c:pt idx="1">
                  <c:v>25.673271133016286</c:v>
                </c:pt>
                <c:pt idx="2">
                  <c:v>27.576159431878665</c:v>
                </c:pt>
                <c:pt idx="3">
                  <c:v>30.829168464964589</c:v>
                </c:pt>
                <c:pt idx="4">
                  <c:v>34.08217749805042</c:v>
                </c:pt>
                <c:pt idx="5">
                  <c:v>37.335186531136294</c:v>
                </c:pt>
                <c:pt idx="6">
                  <c:v>39.23807482999883</c:v>
                </c:pt>
                <c:pt idx="7">
                  <c:v>40.588195564222175</c:v>
                </c:pt>
                <c:pt idx="8">
                  <c:v>42.491083863084491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913280"/>
        <c:axId val="140927744"/>
      </c:scatterChart>
      <c:valAx>
        <c:axId val="140913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0927744"/>
        <c:crosses val="autoZero"/>
        <c:crossBetween val="midCat"/>
      </c:valAx>
      <c:valAx>
        <c:axId val="1409277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0913280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79966132079374497"/>
          <c:y val="0.38478373635248514"/>
          <c:w val="0.13962647838897538"/>
          <c:h val="0.356664958300330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78066552869704"/>
          <c:y val="4.3796921834475595E-2"/>
          <c:w val="0.59055136464585256"/>
          <c:h val="0.74442435819782882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0"/>
            <c:dispEq val="1"/>
            <c:trendlineLbl>
              <c:layout>
                <c:manualLayout>
                  <c:x val="0.33205642126902357"/>
                  <c:y val="-0.217052912764602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11,302ln(t) - 14,177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CFQ!$C$102:$C$110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CFQ!$D$102:$D$110</c:f>
              <c:numCache>
                <c:formatCode>0.00</c:formatCode>
                <c:ptCount val="9"/>
                <c:pt idx="0">
                  <c:v>11.846816721018705</c:v>
                </c:pt>
                <c:pt idx="1">
                  <c:v>19.680766155707186</c:v>
                </c:pt>
                <c:pt idx="2">
                  <c:v>24.263332807545584</c:v>
                </c:pt>
                <c:pt idx="3">
                  <c:v>32.097282242234179</c:v>
                </c:pt>
                <c:pt idx="4">
                  <c:v>39.931231676922593</c:v>
                </c:pt>
                <c:pt idx="5">
                  <c:v>47.765181111611184</c:v>
                </c:pt>
                <c:pt idx="6">
                  <c:v>52.347747763449462</c:v>
                </c:pt>
                <c:pt idx="7">
                  <c:v>55.599130546299683</c:v>
                </c:pt>
                <c:pt idx="8">
                  <c:v>60.181697198138146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0"/>
            <c:dispEq val="1"/>
            <c:trendlineLbl>
              <c:layout>
                <c:manualLayout>
                  <c:x val="0.33143879742305243"/>
                  <c:y val="-0.5017447079470095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4,428ln(t) - 10,047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CFQ!$C$102:$C$110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CFQ!$E$102:$E$110</c:f>
              <c:numCache>
                <c:formatCode>0.00</c:formatCode>
                <c:ptCount val="9"/>
                <c:pt idx="0">
                  <c:v>0.14884679177763493</c:v>
                </c:pt>
                <c:pt idx="1">
                  <c:v>3.2181025072970764</c:v>
                </c:pt>
                <c:pt idx="2">
                  <c:v>5.0135020060000244</c:v>
                </c:pt>
                <c:pt idx="3">
                  <c:v>8.0827577215194601</c:v>
                </c:pt>
                <c:pt idx="4">
                  <c:v>11.152013437038899</c:v>
                </c:pt>
                <c:pt idx="5">
                  <c:v>14.221269152558312</c:v>
                </c:pt>
                <c:pt idx="6">
                  <c:v>16.016668651261288</c:v>
                </c:pt>
                <c:pt idx="7">
                  <c:v>17.290524868077728</c:v>
                </c:pt>
                <c:pt idx="8">
                  <c:v>19.085924366780727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0"/>
            <c:dispEq val="1"/>
            <c:trendlineLbl>
              <c:layout>
                <c:manualLayout>
                  <c:x val="0.33213809812235201"/>
                  <c:y val="-0.2348885679230923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-9,209ln(t) + 105,26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CFQ!$C$102:$C$110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CFQ!$F$102:$F$110</c:f>
              <c:numCache>
                <c:formatCode>0.00</c:formatCode>
                <c:ptCount val="9"/>
                <c:pt idx="0">
                  <c:v>84.055493878617838</c:v>
                </c:pt>
                <c:pt idx="1">
                  <c:v>77.672301492840958</c:v>
                </c:pt>
                <c:pt idx="2">
                  <c:v>73.938373312273058</c:v>
                </c:pt>
                <c:pt idx="3">
                  <c:v>67.555180926496405</c:v>
                </c:pt>
                <c:pt idx="4">
                  <c:v>61.17198854072015</c:v>
                </c:pt>
                <c:pt idx="5">
                  <c:v>54.788796154943604</c:v>
                </c:pt>
                <c:pt idx="6">
                  <c:v>51.054867974375405</c:v>
                </c:pt>
                <c:pt idx="7">
                  <c:v>48.405603769167044</c:v>
                </c:pt>
                <c:pt idx="8">
                  <c:v>44.671675588598987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0"/>
            <c:dispEq val="1"/>
            <c:trendlineLbl>
              <c:layout>
                <c:manualLayout>
                  <c:x val="0.33024980269074788"/>
                  <c:y val="-0.2193734954728309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7,4081ln(t) - 8,8692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CFQ!$C$102:$C$110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CFQ!$G$102:$G$110</c:f>
              <c:numCache>
                <c:formatCode>0.00</c:formatCode>
                <c:ptCount val="9"/>
                <c:pt idx="0">
                  <c:v>8.1885806274091948</c:v>
                </c:pt>
                <c:pt idx="1">
                  <c:v>13.323484255715369</c:v>
                </c:pt>
                <c:pt idx="2">
                  <c:v>16.327210323091435</c:v>
                </c:pt>
                <c:pt idx="3">
                  <c:v>21.46211395139748</c:v>
                </c:pt>
                <c:pt idx="4">
                  <c:v>26.597017579703628</c:v>
                </c:pt>
                <c:pt idx="5">
                  <c:v>31.731921208009808</c:v>
                </c:pt>
                <c:pt idx="6">
                  <c:v>34.735647275385901</c:v>
                </c:pt>
                <c:pt idx="7">
                  <c:v>36.866824836315935</c:v>
                </c:pt>
                <c:pt idx="8">
                  <c:v>39.870550903691999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0"/>
            <c:dispEq val="1"/>
            <c:trendlineLbl>
              <c:layout>
                <c:manualLayout>
                  <c:x val="0.32840849439275149"/>
                  <c:y val="-0.1183416422059668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4,9266ln(t) + 12,995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CFQ!$C$102:$C$110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CFQ!$H$102:$H$110</c:f>
              <c:numCache>
                <c:formatCode>0.00</c:formatCode>
                <c:ptCount val="9"/>
                <c:pt idx="0">
                  <c:v>24.338915719144541</c:v>
                </c:pt>
                <c:pt idx="1">
                  <c:v>27.753774618891093</c:v>
                </c:pt>
                <c:pt idx="2">
                  <c:v>29.75133902049679</c:v>
                </c:pt>
                <c:pt idx="3">
                  <c:v>33.166197920243398</c:v>
                </c:pt>
                <c:pt idx="4">
                  <c:v>36.581056819990025</c:v>
                </c:pt>
                <c:pt idx="5">
                  <c:v>39.995915719736651</c:v>
                </c:pt>
                <c:pt idx="6">
                  <c:v>41.993480121342188</c:v>
                </c:pt>
                <c:pt idx="7">
                  <c:v>43.410774619483178</c:v>
                </c:pt>
                <c:pt idx="8">
                  <c:v>45.408339021088963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991104"/>
        <c:axId val="141005568"/>
      </c:scatterChart>
      <c:valAx>
        <c:axId val="1409911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005568"/>
        <c:crosses val="autoZero"/>
        <c:crossBetween val="midCat"/>
      </c:valAx>
      <c:valAx>
        <c:axId val="14100556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0991104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78369454692289364"/>
          <c:y val="0.38478373635248514"/>
          <c:w val="0.13938237615402971"/>
          <c:h val="0.356664958300330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79087615207794"/>
          <c:y val="3.8251575142254551E-2"/>
          <c:w val="0.58521459576296686"/>
          <c:h val="0.77678406478260009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1"/>
            <c:dispEq val="1"/>
            <c:trendlineLbl>
              <c:layout>
                <c:manualLayout>
                  <c:x val="0.32767133374079932"/>
                  <c:y val="-0.34000067820979935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8,7833ln(t) - 13,409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CFQ!$D$4:$D$12</c:f>
              <c:numCache>
                <c:formatCode>0.00</c:formatCode>
                <c:ptCount val="9"/>
                <c:pt idx="0">
                  <c:v>6.8152956472946027</c:v>
                </c:pt>
                <c:pt idx="1">
                  <c:v>12.903415278306802</c:v>
                </c:pt>
                <c:pt idx="2">
                  <c:v>16.46473696235314</c:v>
                </c:pt>
                <c:pt idx="3">
                  <c:v>22.55285659336532</c:v>
                </c:pt>
                <c:pt idx="4">
                  <c:v>28.640976224377546</c:v>
                </c:pt>
                <c:pt idx="5">
                  <c:v>34.729095855389815</c:v>
                </c:pt>
                <c:pt idx="6">
                  <c:v>38.290417539436156</c:v>
                </c:pt>
                <c:pt idx="7">
                  <c:v>40.817215486401885</c:v>
                </c:pt>
                <c:pt idx="8">
                  <c:v>44.378537170448325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1"/>
            <c:dispEq val="1"/>
            <c:trendlineLbl>
              <c:layout>
                <c:manualLayout>
                  <c:x val="0.32781569067092287"/>
                  <c:y val="-0.608330315299734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 = 1,8874ln(t) - 3,9186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CFQ!$E$4:$E$12</c:f>
              <c:numCache>
                <c:formatCode>0.00</c:formatCode>
                <c:ptCount val="9"/>
                <c:pt idx="0">
                  <c:v>0.42729910451696229</c:v>
                </c:pt>
                <c:pt idx="1">
                  <c:v>1.7355450931058019</c:v>
                </c:pt>
                <c:pt idx="2">
                  <c:v>2.5008199381491507</c:v>
                </c:pt>
                <c:pt idx="3">
                  <c:v>3.809065926737992</c:v>
                </c:pt>
                <c:pt idx="4">
                  <c:v>5.1173119153268285</c:v>
                </c:pt>
                <c:pt idx="5">
                  <c:v>6.4255579039156743</c:v>
                </c:pt>
                <c:pt idx="6">
                  <c:v>7.1908327489590249</c:v>
                </c:pt>
                <c:pt idx="7">
                  <c:v>7.7338038925045343</c:v>
                </c:pt>
                <c:pt idx="8">
                  <c:v>8.4990787375478654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1"/>
            <c:dispEq val="1"/>
            <c:trendlineLbl>
              <c:layout>
                <c:manualLayout>
                  <c:x val="0.32997142082739966"/>
                  <c:y val="-0.1080236288293420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-4,859ln(t) + 93,245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CFQ!$F$4:$F$12</c:f>
              <c:numCache>
                <c:formatCode>0.00</c:formatCode>
                <c:ptCount val="9"/>
                <c:pt idx="0">
                  <c:v>82.056739033141653</c:v>
                </c:pt>
                <c:pt idx="1">
                  <c:v>78.688736882800754</c:v>
                </c:pt>
                <c:pt idx="2">
                  <c:v>76.718581922503589</c:v>
                </c:pt>
                <c:pt idx="3">
                  <c:v>73.350579772162789</c:v>
                </c:pt>
                <c:pt idx="4">
                  <c:v>69.982577621822045</c:v>
                </c:pt>
                <c:pt idx="5">
                  <c:v>66.614575471481189</c:v>
                </c:pt>
                <c:pt idx="6">
                  <c:v>64.644420511183682</c:v>
                </c:pt>
                <c:pt idx="7">
                  <c:v>63.246573321140502</c:v>
                </c:pt>
                <c:pt idx="8">
                  <c:v>61.276418360842932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1"/>
            <c:dispEq val="1"/>
            <c:trendlineLbl>
              <c:layout>
                <c:manualLayout>
                  <c:x val="0.33039346799764885"/>
                  <c:y val="-0.2864256309046672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7,0166ln(t) - 10,747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CFQ!$G$4:$G$12</c:f>
              <c:numCache>
                <c:formatCode>0.00</c:formatCode>
                <c:ptCount val="9"/>
                <c:pt idx="0">
                  <c:v>5.4093185635020324</c:v>
                </c:pt>
                <c:pt idx="1">
                  <c:v>10.272855070618936</c:v>
                </c:pt>
                <c:pt idx="2">
                  <c:v>13.117841548170681</c:v>
                </c:pt>
                <c:pt idx="3">
                  <c:v>17.981378055287593</c:v>
                </c:pt>
                <c:pt idx="4">
                  <c:v>22.844914562404558</c:v>
                </c:pt>
                <c:pt idx="5">
                  <c:v>27.708451069521416</c:v>
                </c:pt>
                <c:pt idx="6">
                  <c:v>30.553437547073109</c:v>
                </c:pt>
                <c:pt idx="7">
                  <c:v>32.571987576638158</c:v>
                </c:pt>
                <c:pt idx="8">
                  <c:v>35.416974054189993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1"/>
            <c:dispEq val="1"/>
            <c:trendlineLbl>
              <c:layout>
                <c:manualLayout>
                  <c:x val="0.31549355809386581"/>
                  <c:y val="-0.2241700407604088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3,6891ln(t) + 12,77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CFQ!$C$4:$C$12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CFQ!$H$4:$H$12</c:f>
              <c:numCache>
                <c:formatCode>0.00</c:formatCode>
                <c:ptCount val="9"/>
                <c:pt idx="0">
                  <c:v>21.264466666564289</c:v>
                </c:pt>
                <c:pt idx="1">
                  <c:v>23.821555930368028</c:v>
                </c:pt>
                <c:pt idx="2">
                  <c:v>25.317357260689906</c:v>
                </c:pt>
                <c:pt idx="3">
                  <c:v>27.87444652449355</c:v>
                </c:pt>
                <c:pt idx="4">
                  <c:v>30.431535788297243</c:v>
                </c:pt>
                <c:pt idx="5">
                  <c:v>32.988625052100943</c:v>
                </c:pt>
                <c:pt idx="6">
                  <c:v>34.484426382422754</c:v>
                </c:pt>
                <c:pt idx="7">
                  <c:v>35.545714315904632</c:v>
                </c:pt>
                <c:pt idx="8">
                  <c:v>37.041515646226458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458432"/>
        <c:axId val="141489280"/>
      </c:scatterChart>
      <c:valAx>
        <c:axId val="141458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489280"/>
        <c:crosses val="autoZero"/>
        <c:crossBetween val="midCat"/>
      </c:valAx>
      <c:valAx>
        <c:axId val="14148928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1458432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74677786366464893"/>
          <c:y val="0.3442470853933956"/>
          <c:w val="0.18655550187122957"/>
          <c:h val="0.3367394428834901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50826749671391"/>
          <c:y val="4.3539292882507331E-2"/>
          <c:w val="0.60769763076098349"/>
          <c:h val="0.74592774432608078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1"/>
            <c:dispEq val="1"/>
            <c:trendlineLbl>
              <c:layout>
                <c:manualLayout>
                  <c:x val="0.32796563746114682"/>
                  <c:y val="-0.3187688744789258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9,5105ln(t) - 16,996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CFQ!$D$37:$D$45</c:f>
              <c:numCache>
                <c:formatCode>0.00</c:formatCode>
                <c:ptCount val="9"/>
                <c:pt idx="0">
                  <c:v>4.9027355269198765</c:v>
                </c:pt>
                <c:pt idx="1">
                  <c:v>11.494911787635218</c:v>
                </c:pt>
                <c:pt idx="2">
                  <c:v>15.351087698297972</c:v>
                </c:pt>
                <c:pt idx="3">
                  <c:v>21.943263959013287</c:v>
                </c:pt>
                <c:pt idx="4">
                  <c:v>28.535440219728599</c:v>
                </c:pt>
                <c:pt idx="5">
                  <c:v>35.127616480444004</c:v>
                </c:pt>
                <c:pt idx="6">
                  <c:v>38.983792391106711</c:v>
                </c:pt>
                <c:pt idx="7">
                  <c:v>41.71979274115948</c:v>
                </c:pt>
                <c:pt idx="8">
                  <c:v>45.575968651822045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1"/>
            <c:dispEq val="1"/>
            <c:trendlineLbl>
              <c:layout>
                <c:manualLayout>
                  <c:x val="0.32246182794990219"/>
                  <c:y val="-0.5658811178014513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1,9261ln(t) - 3,5359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CFQ!$E$37:$E$45</c:f>
              <c:numCache>
                <c:formatCode>0.00</c:formatCode>
                <c:ptCount val="9"/>
                <c:pt idx="0">
                  <c:v>0.89910914761583172</c:v>
                </c:pt>
                <c:pt idx="1">
                  <c:v>2.2341799320923452</c:v>
                </c:pt>
                <c:pt idx="2">
                  <c:v>3.0151462768194772</c:v>
                </c:pt>
                <c:pt idx="3">
                  <c:v>4.3502170612959752</c:v>
                </c:pt>
                <c:pt idx="4">
                  <c:v>5.6852878457724945</c:v>
                </c:pt>
                <c:pt idx="5">
                  <c:v>7.0203586302490075</c:v>
                </c:pt>
                <c:pt idx="6">
                  <c:v>7.8013249749761453</c:v>
                </c:pt>
                <c:pt idx="7">
                  <c:v>8.3554294147255526</c:v>
                </c:pt>
                <c:pt idx="8">
                  <c:v>9.1363957594526539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1"/>
            <c:dispEq val="1"/>
            <c:trendlineLbl>
              <c:layout>
                <c:manualLayout>
                  <c:x val="0.30702893294117317"/>
                  <c:y val="-0.1135040914003396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-5,5ln(t) + 94,226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CFQ!$F$37:$F$45</c:f>
              <c:numCache>
                <c:formatCode>0.00</c:formatCode>
                <c:ptCount val="9"/>
                <c:pt idx="0">
                  <c:v>81.561781988532744</c:v>
                </c:pt>
                <c:pt idx="1">
                  <c:v>77.749472495453048</c:v>
                </c:pt>
                <c:pt idx="2">
                  <c:v>75.519414400858167</c:v>
                </c:pt>
                <c:pt idx="3">
                  <c:v>71.707104907778628</c:v>
                </c:pt>
                <c:pt idx="4">
                  <c:v>67.894795414698748</c:v>
                </c:pt>
                <c:pt idx="5">
                  <c:v>64.082485921619053</c:v>
                </c:pt>
                <c:pt idx="6">
                  <c:v>61.852427827024144</c:v>
                </c:pt>
                <c:pt idx="7">
                  <c:v>60.270176428539436</c:v>
                </c:pt>
                <c:pt idx="8">
                  <c:v>58.040118333944463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1"/>
            <c:dispEq val="1"/>
            <c:trendlineLbl>
              <c:layout>
                <c:manualLayout>
                  <c:x val="0.32100994913324588"/>
                  <c:y val="-0.2505521074571561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7,685ln(t) - 15,208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CFQ!$G$37:$G$45</c:f>
              <c:numCache>
                <c:formatCode>0.00</c:formatCode>
                <c:ptCount val="9"/>
                <c:pt idx="0">
                  <c:v>2.4873664396592368</c:v>
                </c:pt>
                <c:pt idx="1">
                  <c:v>7.8142025222624145</c:v>
                </c:pt>
                <c:pt idx="2">
                  <c:v>10.930201878073662</c:v>
                </c:pt>
                <c:pt idx="3">
                  <c:v>16.25703796067684</c:v>
                </c:pt>
                <c:pt idx="4">
                  <c:v>21.58387404328003</c:v>
                </c:pt>
                <c:pt idx="5">
                  <c:v>26.910710125883199</c:v>
                </c:pt>
                <c:pt idx="6">
                  <c:v>30.026709481694446</c:v>
                </c:pt>
                <c:pt idx="7">
                  <c:v>32.237546208486386</c:v>
                </c:pt>
                <c:pt idx="8">
                  <c:v>35.353545564297427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1"/>
            <c:dispEq val="1"/>
            <c:trendlineLbl>
              <c:layout>
                <c:manualLayout>
                  <c:x val="0.31512505660410539"/>
                  <c:y val="-0.1619756059904277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3,487ln(t) + 17,421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CFQ!$C$37:$C$45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CFQ!$H$37:$H$45</c:f>
              <c:numCache>
                <c:formatCode>0.00</c:formatCode>
                <c:ptCount val="9"/>
                <c:pt idx="0">
                  <c:v>25.450114219270226</c:v>
                </c:pt>
                <c:pt idx="1">
                  <c:v>27.867118437882791</c:v>
                </c:pt>
                <c:pt idx="2">
                  <c:v>29.280975269855936</c:v>
                </c:pt>
                <c:pt idx="3">
                  <c:v>31.697979488468526</c:v>
                </c:pt>
                <c:pt idx="4">
                  <c:v>34.114983707080995</c:v>
                </c:pt>
                <c:pt idx="5">
                  <c:v>36.531987925693358</c:v>
                </c:pt>
                <c:pt idx="6">
                  <c:v>37.945844757666428</c:v>
                </c:pt>
                <c:pt idx="7">
                  <c:v>38.948992144306061</c:v>
                </c:pt>
                <c:pt idx="8">
                  <c:v>40.362848976279231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163904"/>
        <c:axId val="141174272"/>
      </c:scatterChart>
      <c:valAx>
        <c:axId val="1411639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174272"/>
        <c:crosses val="autoZero"/>
        <c:crossBetween val="midCat"/>
      </c:valAx>
      <c:valAx>
        <c:axId val="14117427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1163904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80168612089317981"/>
          <c:y val="0.35408893006021536"/>
          <c:w val="0.13354559323300669"/>
          <c:h val="0.354566929133862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99064822779598"/>
          <c:y val="4.6698295205212896E-2"/>
          <c:w val="0.59517448554224417"/>
          <c:h val="0.72749347971882061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1"/>
            <c:dispEq val="1"/>
            <c:trendlineLbl>
              <c:layout>
                <c:manualLayout>
                  <c:x val="0.33657504576633801"/>
                  <c:y val="-0.269341016915472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11,315ln(t) - 23,282
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CFQ!$C$68:$C$76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CFQ!$D$68:$D$76</c:f>
              <c:numCache>
                <c:formatCode>0.00</c:formatCode>
                <c:ptCount val="9"/>
                <c:pt idx="0">
                  <c:v>2.7717503272276289</c:v>
                </c:pt>
                <c:pt idx="1">
                  <c:v>10.614710675263407</c:v>
                </c:pt>
                <c:pt idx="2">
                  <c:v>15.202548373507316</c:v>
                </c:pt>
                <c:pt idx="3">
                  <c:v>23.045508721543062</c:v>
                </c:pt>
                <c:pt idx="4">
                  <c:v>30.888469069578829</c:v>
                </c:pt>
                <c:pt idx="5">
                  <c:v>38.731429417614464</c:v>
                </c:pt>
                <c:pt idx="6">
                  <c:v>43.319267115858366</c:v>
                </c:pt>
                <c:pt idx="7">
                  <c:v>46.574389765650267</c:v>
                </c:pt>
                <c:pt idx="8">
                  <c:v>51.162227463894183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1"/>
            <c:dispEq val="1"/>
            <c:trendlineLbl>
              <c:layout>
                <c:manualLayout>
                  <c:x val="0.32646800260853298"/>
                  <c:y val="-0.5598585823459766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2,5578ln(t) - 5,7163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CFQ!$C$68:$C$76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CFQ!$E$68:$E$76</c:f>
              <c:numCache>
                <c:formatCode>0.00</c:formatCode>
                <c:ptCount val="9"/>
                <c:pt idx="0">
                  <c:v>0.17325215086017079</c:v>
                </c:pt>
                <c:pt idx="1">
                  <c:v>1.9461840092964002</c:v>
                </c:pt>
                <c:pt idx="2">
                  <c:v>2.9832826628154612</c:v>
                </c:pt>
                <c:pt idx="3">
                  <c:v>4.7562145212516871</c:v>
                </c:pt>
                <c:pt idx="4">
                  <c:v>6.5291463796879015</c:v>
                </c:pt>
                <c:pt idx="5">
                  <c:v>8.3020782381241567</c:v>
                </c:pt>
                <c:pt idx="6">
                  <c:v>9.3391768916432323</c:v>
                </c:pt>
                <c:pt idx="7">
                  <c:v>10.075010096560376</c:v>
                </c:pt>
                <c:pt idx="8">
                  <c:v>11.112108750079431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1"/>
            <c:dispEq val="1"/>
            <c:trendlineLbl>
              <c:layout>
                <c:manualLayout>
                  <c:x val="0.33138242877466451"/>
                  <c:y val="-0.2075378590294509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-7,562ln(t) + 97,166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CFQ!$C$68:$C$76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CFQ!$F$68:$F$76</c:f>
              <c:numCache>
                <c:formatCode>0.00</c:formatCode>
                <c:ptCount val="9"/>
                <c:pt idx="0">
                  <c:v>79.753851526778988</c:v>
                </c:pt>
                <c:pt idx="1">
                  <c:v>74.512272547384484</c:v>
                </c:pt>
                <c:pt idx="2">
                  <c:v>71.446145399870957</c:v>
                </c:pt>
                <c:pt idx="3">
                  <c:v>66.204566420476496</c:v>
                </c:pt>
                <c:pt idx="4">
                  <c:v>60.962987441082063</c:v>
                </c:pt>
                <c:pt idx="5">
                  <c:v>55.721408461687844</c:v>
                </c:pt>
                <c:pt idx="6">
                  <c:v>52.655281314173919</c:v>
                </c:pt>
                <c:pt idx="7">
                  <c:v>50.479829482293326</c:v>
                </c:pt>
                <c:pt idx="8">
                  <c:v>47.413702334779693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1"/>
            <c:dispEq val="1"/>
            <c:trendlineLbl>
              <c:layout>
                <c:manualLayout>
                  <c:x val="0.33180133501636405"/>
                  <c:y val="-0.2328854003659646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8,8081ln(t) - 21,478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CFQ!$C$69:$C$76</c:f>
              <c:numCache>
                <c:formatCode>General</c:formatCode>
                <c:ptCount val="8"/>
                <c:pt idx="0">
                  <c:v>20</c:v>
                </c:pt>
                <c:pt idx="1">
                  <c:v>30</c:v>
                </c:pt>
                <c:pt idx="2">
                  <c:v>60</c:v>
                </c:pt>
                <c:pt idx="3">
                  <c:v>120</c:v>
                </c:pt>
                <c:pt idx="4">
                  <c:v>240</c:v>
                </c:pt>
                <c:pt idx="5">
                  <c:v>360</c:v>
                </c:pt>
                <c:pt idx="6">
                  <c:v>480</c:v>
                </c:pt>
                <c:pt idx="7">
                  <c:v>720</c:v>
                </c:pt>
              </c:numCache>
            </c:numRef>
          </c:xVal>
          <c:yVal>
            <c:numRef>
              <c:f>CFQ!$G$69:$G$76</c:f>
              <c:numCache>
                <c:formatCode>0.00</c:formatCode>
                <c:ptCount val="8"/>
                <c:pt idx="0">
                  <c:v>4.9087094386909094</c:v>
                </c:pt>
                <c:pt idx="1">
                  <c:v>8.4800866574184592</c:v>
                </c:pt>
                <c:pt idx="2">
                  <c:v>14.585396338508518</c:v>
                </c:pt>
                <c:pt idx="3">
                  <c:v>20.690706019598537</c:v>
                </c:pt>
                <c:pt idx="4">
                  <c:v>26.796015700688631</c:v>
                </c:pt>
                <c:pt idx="5">
                  <c:v>30.367392919416115</c:v>
                </c:pt>
                <c:pt idx="6">
                  <c:v>32.901325381778641</c:v>
                </c:pt>
                <c:pt idx="7">
                  <c:v>36.472702600506167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1"/>
            <c:dispEq val="1"/>
            <c:trendlineLbl>
              <c:layout>
                <c:manualLayout>
                  <c:x val="0.32819794309052852"/>
                  <c:y val="-0.1248446310141831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4,6006ln(t) + 11,765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CFQ!$C$68:$C$76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CFQ!$H$68:$H$76</c:f>
              <c:numCache>
                <c:formatCode>0.00</c:formatCode>
                <c:ptCount val="9"/>
                <c:pt idx="0">
                  <c:v>22.35827297882841</c:v>
                </c:pt>
                <c:pt idx="1">
                  <c:v>25.547165897712535</c:v>
                </c:pt>
                <c:pt idx="2">
                  <c:v>27.412548674074859</c:v>
                </c:pt>
                <c:pt idx="3">
                  <c:v>30.601441592958992</c:v>
                </c:pt>
                <c:pt idx="4">
                  <c:v>33.790334511843085</c:v>
                </c:pt>
                <c:pt idx="5">
                  <c:v>36.979227430727079</c:v>
                </c:pt>
                <c:pt idx="6">
                  <c:v>38.844610207089545</c:v>
                </c:pt>
                <c:pt idx="7">
                  <c:v>40.168120349611335</c:v>
                </c:pt>
                <c:pt idx="8">
                  <c:v>42.033503125973681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230080"/>
        <c:axId val="141232000"/>
      </c:scatterChart>
      <c:valAx>
        <c:axId val="141230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232000"/>
        <c:crosses val="autoZero"/>
        <c:crossBetween val="midCat"/>
      </c:valAx>
      <c:valAx>
        <c:axId val="1412320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1230080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76376341804575087"/>
          <c:y val="0.37294517995976439"/>
          <c:w val="0.17012085252856596"/>
          <c:h val="0.3802926053801656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20803245365474"/>
          <c:y val="4.5830834613165623E-2"/>
          <c:w val="0.60054530497120706"/>
          <c:h val="0.73255552034323879"/>
        </c:manualLayout>
      </c:layout>
      <c:scatterChart>
        <c:scatterStyle val="lineMarker"/>
        <c:varyColors val="0"/>
        <c:ser>
          <c:idx val="0"/>
          <c:order val="0"/>
          <c:tx>
            <c:v>WL (%)</c:v>
          </c:tx>
          <c:trendline>
            <c:trendlineType val="log"/>
            <c:dispRSqr val="1"/>
            <c:dispEq val="1"/>
            <c:trendlineLbl>
              <c:layout>
                <c:manualLayout>
                  <c:x val="0.32952403337642805"/>
                  <c:y val="-0.2375657996310832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WL= 11,345ln(t) - 17,632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CFQ!$C$99:$C$107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CFQ!$D$99:$D$107</c:f>
              <c:numCache>
                <c:formatCode>0.00</c:formatCode>
                <c:ptCount val="9"/>
                <c:pt idx="0">
                  <c:v>8.4908278800174486</c:v>
                </c:pt>
                <c:pt idx="1">
                  <c:v>16.354582643470028</c:v>
                </c:pt>
                <c:pt idx="2">
                  <c:v>20.954584294957129</c:v>
                </c:pt>
                <c:pt idx="3">
                  <c:v>28.818339058409727</c:v>
                </c:pt>
                <c:pt idx="4">
                  <c:v>36.682093821862296</c:v>
                </c:pt>
                <c:pt idx="5">
                  <c:v>44.545848585314801</c:v>
                </c:pt>
                <c:pt idx="6">
                  <c:v>49.145850236802019</c:v>
                </c:pt>
                <c:pt idx="7">
                  <c:v>52.409603348767476</c:v>
                </c:pt>
                <c:pt idx="8">
                  <c:v>57.009605000254595</c:v>
                </c:pt>
              </c:numCache>
            </c:numRef>
          </c:yVal>
          <c:smooth val="0"/>
        </c:ser>
        <c:ser>
          <c:idx val="1"/>
          <c:order val="1"/>
          <c:tx>
            <c:v>SG (%)</c:v>
          </c:tx>
          <c:trendline>
            <c:trendlineType val="log"/>
            <c:dispRSqr val="1"/>
            <c:dispEq val="1"/>
            <c:trendlineLbl>
              <c:layout>
                <c:manualLayout>
                  <c:x val="0.32909294298411895"/>
                  <c:y val="-0.53394505253407687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SG= 2,6653ln(t) - 3,5315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CFQ!$C$99:$C$107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CFQ!$E$99:$E$107</c:f>
              <c:numCache>
                <c:formatCode>0.00</c:formatCode>
                <c:ptCount val="9"/>
                <c:pt idx="0">
                  <c:v>2.6055800483570426</c:v>
                </c:pt>
                <c:pt idx="1">
                  <c:v>4.4530252287034475</c:v>
                </c:pt>
                <c:pt idx="2">
                  <c:v>5.5337113813441565</c:v>
                </c:pt>
                <c:pt idx="3">
                  <c:v>7.3811565616905606</c:v>
                </c:pt>
                <c:pt idx="4">
                  <c:v>9.2286017420369486</c:v>
                </c:pt>
                <c:pt idx="5">
                  <c:v>11.076046922383426</c:v>
                </c:pt>
                <c:pt idx="6">
                  <c:v>12.156733075024123</c:v>
                </c:pt>
                <c:pt idx="7">
                  <c:v>12.923492102729851</c:v>
                </c:pt>
                <c:pt idx="8">
                  <c:v>14.004178255370499</c:v>
                </c:pt>
              </c:numCache>
            </c:numRef>
          </c:yVal>
          <c:smooth val="0"/>
        </c:ser>
        <c:ser>
          <c:idx val="2"/>
          <c:order val="2"/>
          <c:tx>
            <c:v>WC (%)</c:v>
          </c:tx>
          <c:trendline>
            <c:trendlineType val="log"/>
            <c:dispRSqr val="1"/>
            <c:dispEq val="1"/>
            <c:trendlineLbl>
              <c:layout>
                <c:manualLayout>
                  <c:x val="0.32960133714628981"/>
                  <c:y val="-0.2286461405946549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WC= -8,103ln(t) + 97,724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CFQ!$C$99:$C$107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CFQ!$F$99:$F$107</c:f>
              <c:numCache>
                <c:formatCode>0.00</c:formatCode>
                <c:ptCount val="9"/>
                <c:pt idx="0">
                  <c:v>79.066152991469252</c:v>
                </c:pt>
                <c:pt idx="1">
                  <c:v>73.449581387392215</c:v>
                </c:pt>
                <c:pt idx="2">
                  <c:v>70.164097616391558</c:v>
                </c:pt>
                <c:pt idx="3">
                  <c:v>64.547526012314336</c:v>
                </c:pt>
                <c:pt idx="4">
                  <c:v>58.930954408237</c:v>
                </c:pt>
                <c:pt idx="5">
                  <c:v>53.314382804159862</c:v>
                </c:pt>
                <c:pt idx="6">
                  <c:v>50.028899033159412</c:v>
                </c:pt>
                <c:pt idx="7">
                  <c:v>47.697811200082604</c:v>
                </c:pt>
                <c:pt idx="8">
                  <c:v>44.41232742908204</c:v>
                </c:pt>
              </c:numCache>
            </c:numRef>
          </c:yVal>
          <c:smooth val="0"/>
        </c:ser>
        <c:ser>
          <c:idx val="3"/>
          <c:order val="3"/>
          <c:tx>
            <c:v>WR (%)</c:v>
          </c:tx>
          <c:trendline>
            <c:trendlineType val="log"/>
            <c:dispRSqr val="1"/>
            <c:dispEq val="1"/>
            <c:trendlineLbl>
              <c:layout>
                <c:manualLayout>
                  <c:x val="0.33002163286803082"/>
                  <c:y val="-0.1880308459894527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WR= 8,8606ln(t) - 15,994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CFQ!$C$99:$C$107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CFQ!$G$99:$G$107</c:f>
              <c:numCache>
                <c:formatCode>0.00</c:formatCode>
                <c:ptCount val="9"/>
                <c:pt idx="0">
                  <c:v>4.4082854749830434</c:v>
                </c:pt>
                <c:pt idx="1">
                  <c:v>10.549985383052491</c:v>
                </c:pt>
                <c:pt idx="2">
                  <c:v>14.142649519955723</c:v>
                </c:pt>
                <c:pt idx="3">
                  <c:v>20.284349428025088</c:v>
                </c:pt>
                <c:pt idx="4">
                  <c:v>26.426049336094589</c:v>
                </c:pt>
                <c:pt idx="5">
                  <c:v>32.567749244164062</c:v>
                </c:pt>
                <c:pt idx="6">
                  <c:v>36.160413381067251</c:v>
                </c:pt>
                <c:pt idx="7">
                  <c:v>38.709449152233383</c:v>
                </c:pt>
                <c:pt idx="8">
                  <c:v>42.302113289136699</c:v>
                </c:pt>
              </c:numCache>
            </c:numRef>
          </c:yVal>
          <c:smooth val="0"/>
        </c:ser>
        <c:ser>
          <c:idx val="4"/>
          <c:order val="4"/>
          <c:tx>
            <c:v>SS (%)</c:v>
          </c:tx>
          <c:trendline>
            <c:trendlineType val="log"/>
            <c:dispRSqr val="1"/>
            <c:dispEq val="1"/>
            <c:trendlineLbl>
              <c:layout>
                <c:manualLayout>
                  <c:x val="0.32861745515641388"/>
                  <c:y val="-0.1211997107172754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SS= 4,9361ln(t) + 11,444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CFQ!$C$99:$C$107</c:f>
              <c:numCache>
                <c:formatCode>General</c:formatCode>
                <c:ptCount val="9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60</c:v>
                </c:pt>
                <c:pt idx="4">
                  <c:v>120</c:v>
                </c:pt>
                <c:pt idx="5">
                  <c:v>240</c:v>
                </c:pt>
                <c:pt idx="6">
                  <c:v>360</c:v>
                </c:pt>
                <c:pt idx="7">
                  <c:v>480</c:v>
                </c:pt>
                <c:pt idx="8">
                  <c:v>720</c:v>
                </c:pt>
              </c:numCache>
            </c:numRef>
          </c:xVal>
          <c:yVal>
            <c:numRef>
              <c:f>CFQ!$H$99:$H$107</c:f>
              <c:numCache>
                <c:formatCode>0.00</c:formatCode>
                <c:ptCount val="9"/>
                <c:pt idx="0">
                  <c:v>22.809790277527817</c:v>
                </c:pt>
                <c:pt idx="1">
                  <c:v>26.231234075489827</c:v>
                </c:pt>
                <c:pt idx="2">
                  <c:v>28.232650395622564</c:v>
                </c:pt>
                <c:pt idx="3">
                  <c:v>31.65409419358458</c:v>
                </c:pt>
                <c:pt idx="4">
                  <c:v>35.075537991546454</c:v>
                </c:pt>
                <c:pt idx="5">
                  <c:v>38.496981789508396</c:v>
                </c:pt>
                <c:pt idx="6">
                  <c:v>40.498398109641116</c:v>
                </c:pt>
                <c:pt idx="7">
                  <c:v>41.918425587470345</c:v>
                </c:pt>
                <c:pt idx="8">
                  <c:v>43.919841907602908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308288"/>
        <c:axId val="141310208"/>
      </c:scatterChart>
      <c:valAx>
        <c:axId val="141308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 (min)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310208"/>
        <c:crosses val="autoZero"/>
        <c:crossBetween val="midCat"/>
      </c:valAx>
      <c:valAx>
        <c:axId val="1413102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.00" sourceLinked="1"/>
        <c:majorTickMark val="none"/>
        <c:minorTickMark val="none"/>
        <c:tickLblPos val="nextTo"/>
        <c:crossAx val="141308288"/>
        <c:crosses val="autoZero"/>
        <c:crossBetween val="midCat"/>
      </c:valAx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8014482269318326"/>
          <c:y val="0.36704939746308801"/>
          <c:w val="0.18949914747116753"/>
          <c:h val="0.3545668196489694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PE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FF0000"/>
              </a:solidFill>
            </c:spPr>
          </c:marker>
          <c:trendline>
            <c:trendlineType val="poly"/>
            <c:order val="3"/>
            <c:dispRSqr val="1"/>
            <c:dispEq val="1"/>
            <c:trendlineLbl>
              <c:layout>
                <c:manualLayout>
                  <c:x val="6.6985783027121784E-2"/>
                  <c:y val="0.39204250510353039"/>
                </c:manualLayout>
              </c:layout>
              <c:numFmt formatCode="General" sourceLinked="0"/>
              <c:spPr>
                <a:solidFill>
                  <a:schemeClr val="accent4">
                    <a:lumMod val="40000"/>
                    <a:lumOff val="60000"/>
                  </a:schemeClr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chemeClr val="tx1"/>
                      </a:solidFill>
                    </a:defRPr>
                  </a:pPr>
                  <a:endParaRPr lang="es-PE"/>
                </a:p>
              </c:txPr>
            </c:trendlineLbl>
          </c:trendline>
          <c:xVal>
            <c:numRef>
              <c:f>'40-40'!$A$2:$A$9</c:f>
              <c:numCache>
                <c:formatCode>General</c:formatCode>
                <c:ptCount val="8"/>
                <c:pt idx="0">
                  <c:v>0</c:v>
                </c:pt>
                <c:pt idx="2" formatCode="0.00">
                  <c:v>0.25</c:v>
                </c:pt>
                <c:pt idx="3" formatCode="0.00">
                  <c:v>0.4</c:v>
                </c:pt>
                <c:pt idx="4" formatCode="0.00">
                  <c:v>0.5</c:v>
                </c:pt>
                <c:pt idx="5" formatCode="0.00">
                  <c:v>0.65000000000000291</c:v>
                </c:pt>
                <c:pt idx="6" formatCode="0.00">
                  <c:v>0.75000000000000255</c:v>
                </c:pt>
                <c:pt idx="7" formatCode="0.00">
                  <c:v>0.9</c:v>
                </c:pt>
              </c:numCache>
            </c:numRef>
          </c:xVal>
          <c:yVal>
            <c:numRef>
              <c:f>'40-40'!$I$2:$I$9</c:f>
              <c:numCache>
                <c:formatCode>General</c:formatCode>
                <c:ptCount val="8"/>
                <c:pt idx="0">
                  <c:v>0</c:v>
                </c:pt>
                <c:pt idx="2" formatCode="0.0000">
                  <c:v>0.29123105952209449</c:v>
                </c:pt>
                <c:pt idx="3" formatCode="0.0000">
                  <c:v>0.29669544225435684</c:v>
                </c:pt>
                <c:pt idx="4" formatCode="0.0000">
                  <c:v>0.30289912442628719</c:v>
                </c:pt>
                <c:pt idx="5" formatCode="0.0000">
                  <c:v>0.3416211334288301</c:v>
                </c:pt>
                <c:pt idx="6" formatCode="0.0000">
                  <c:v>0.38524309810764368</c:v>
                </c:pt>
                <c:pt idx="7" formatCode="0.0000">
                  <c:v>0.40658455606837368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367552"/>
        <c:axId val="141369728"/>
      </c:scatterChart>
      <c:valAx>
        <c:axId val="141367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Aw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41369728"/>
        <c:crosses val="autoZero"/>
        <c:crossBetween val="midCat"/>
      </c:valAx>
      <c:valAx>
        <c:axId val="1413697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 (gH2O/gms)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0.2531751239428428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1413675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PE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28/03/2012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chemeClr val="tx1"/>
                </a:solidFill>
              </a:rPr>
              <a:t>EFECTO DE LA CONCENTRACIÓN Y TEMPERATURA DE JARABES DE FRUCTOSA Y SACAROSA INVERTIDA EN LAS CARACTERÍSTICAS FISICOQUÍMICAS Y ACEPTACIÓN SENSORIAL DE CUBOS DE MANGO</a:t>
            </a:r>
            <a:r>
              <a:rPr lang="es-ES" sz="2800" b="1" i="1" dirty="0" smtClean="0">
                <a:solidFill>
                  <a:schemeClr val="tx1"/>
                </a:solidFill>
              </a:rPr>
              <a:t>(</a:t>
            </a:r>
            <a:r>
              <a:rPr lang="es-ES" sz="2800" b="1" i="1" dirty="0" err="1" smtClean="0">
                <a:solidFill>
                  <a:schemeClr val="tx1"/>
                </a:solidFill>
              </a:rPr>
              <a:t>Mangifera</a:t>
            </a:r>
            <a:r>
              <a:rPr lang="es-ES" sz="2800" b="1" i="1" dirty="0" smtClean="0">
                <a:solidFill>
                  <a:schemeClr val="tx1"/>
                </a:solidFill>
              </a:rPr>
              <a:t> indica)</a:t>
            </a:r>
            <a:r>
              <a:rPr lang="es-ES" sz="2800" b="1" dirty="0" smtClean="0">
                <a:solidFill>
                  <a:schemeClr val="tx1"/>
                </a:solidFill>
              </a:rPr>
              <a:t>VARIEDAD EDWARDS DESHIDRATADO OSMOCONVECTIVAMENTE </a:t>
            </a:r>
            <a:r>
              <a:rPr lang="es-PE" sz="2800" dirty="0" smtClean="0"/>
              <a:t/>
            </a:r>
            <a:br>
              <a:rPr lang="es-PE" sz="2800" dirty="0" smtClean="0"/>
            </a:br>
            <a:endParaRPr lang="es-PE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5105400"/>
            <a:ext cx="8316416" cy="1131912"/>
          </a:xfrm>
        </p:spPr>
        <p:txBody>
          <a:bodyPr>
            <a:noAutofit/>
          </a:bodyPr>
          <a:lstStyle/>
          <a:p>
            <a:pPr algn="l"/>
            <a:r>
              <a:rPr lang="es-ES" sz="1800" b="1" dirty="0" smtClean="0"/>
              <a:t>AUTOR		:	</a:t>
            </a:r>
            <a:r>
              <a:rPr lang="es-ES" sz="1800" b="1" dirty="0" err="1" smtClean="0"/>
              <a:t>Br.</a:t>
            </a:r>
            <a:r>
              <a:rPr lang="es-ES" sz="1800" b="1" dirty="0" smtClean="0"/>
              <a:t> Cristina Alessia Rodríguez Gracey</a:t>
            </a:r>
            <a:endParaRPr lang="es-PE" sz="1800" dirty="0" smtClean="0"/>
          </a:p>
          <a:p>
            <a:pPr algn="l"/>
            <a:r>
              <a:rPr lang="es-ES" sz="1800" b="1" dirty="0" smtClean="0"/>
              <a:t> </a:t>
            </a:r>
            <a:endParaRPr lang="es-PE" sz="1800" dirty="0" smtClean="0"/>
          </a:p>
          <a:p>
            <a:pPr algn="l"/>
            <a:r>
              <a:rPr lang="es-ES" sz="1800" b="1" dirty="0" smtClean="0"/>
              <a:t>ASESOR		:	</a:t>
            </a:r>
            <a:r>
              <a:rPr lang="es-ES" sz="1800" b="1" dirty="0" err="1" smtClean="0"/>
              <a:t>M.Sc</a:t>
            </a:r>
            <a:r>
              <a:rPr lang="es-ES" sz="1800" b="1" dirty="0" smtClean="0"/>
              <a:t> Julio César Rojas Naccha</a:t>
            </a:r>
            <a:endParaRPr lang="es-PE" sz="1800" dirty="0" smtClean="0"/>
          </a:p>
          <a:p>
            <a:pPr algn="l"/>
            <a:r>
              <a:rPr lang="it-IT" sz="1800" b="1" dirty="0" smtClean="0"/>
              <a:t> </a:t>
            </a:r>
            <a:endParaRPr lang="es-PE" sz="1800" dirty="0" smtClean="0"/>
          </a:p>
          <a:p>
            <a:pPr algn="l"/>
            <a:endParaRPr lang="es-PE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PE" b="1" dirty="0" smtClean="0"/>
              <a:t>Análisis Fisicoquímicos</a:t>
            </a:r>
            <a:endParaRPr lang="es-PE" b="1" dirty="0"/>
          </a:p>
        </p:txBody>
      </p:sp>
      <p:sp>
        <p:nvSpPr>
          <p:cNvPr id="4" name="3 Rectángulo redondeado"/>
          <p:cNvSpPr/>
          <p:nvPr/>
        </p:nvSpPr>
        <p:spPr>
          <a:xfrm>
            <a:off x="1043608" y="1916832"/>
            <a:ext cx="2808312" cy="11521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Porcentaje de Humedad</a:t>
            </a:r>
            <a:endParaRPr lang="es-PE" dirty="0"/>
          </a:p>
        </p:txBody>
      </p:sp>
      <p:sp>
        <p:nvSpPr>
          <p:cNvPr id="5" name="4 Flecha derecha"/>
          <p:cNvSpPr/>
          <p:nvPr/>
        </p:nvSpPr>
        <p:spPr>
          <a:xfrm>
            <a:off x="4067944" y="2348880"/>
            <a:ext cx="144016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5 Rectángulo redondeado"/>
          <p:cNvSpPr/>
          <p:nvPr/>
        </p:nvSpPr>
        <p:spPr>
          <a:xfrm>
            <a:off x="5724128" y="1916832"/>
            <a:ext cx="2808312" cy="11521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Método Gravimétrico</a:t>
            </a:r>
            <a:endParaRPr lang="es-PE" dirty="0"/>
          </a:p>
        </p:txBody>
      </p:sp>
      <p:sp>
        <p:nvSpPr>
          <p:cNvPr id="7" name="6 Rectángulo redondeado"/>
          <p:cNvSpPr/>
          <p:nvPr/>
        </p:nvSpPr>
        <p:spPr>
          <a:xfrm>
            <a:off x="1043608" y="3789040"/>
            <a:ext cx="2808312" cy="11521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Acidez</a:t>
            </a:r>
            <a:endParaRPr lang="es-PE" dirty="0"/>
          </a:p>
        </p:txBody>
      </p:sp>
      <p:sp>
        <p:nvSpPr>
          <p:cNvPr id="8" name="7 Flecha derecha"/>
          <p:cNvSpPr/>
          <p:nvPr/>
        </p:nvSpPr>
        <p:spPr>
          <a:xfrm>
            <a:off x="4067944" y="4221088"/>
            <a:ext cx="1440160" cy="43204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8 Rectángulo redondeado"/>
          <p:cNvSpPr/>
          <p:nvPr/>
        </p:nvSpPr>
        <p:spPr>
          <a:xfrm>
            <a:off x="5724128" y="3789040"/>
            <a:ext cx="2808312" cy="11521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dirty="0" smtClean="0"/>
              <a:t>Titulación con Hidróxido de Sodio 0.1 N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 Grupo"/>
          <p:cNvGrpSpPr/>
          <p:nvPr/>
        </p:nvGrpSpPr>
        <p:grpSpPr>
          <a:xfrm>
            <a:off x="899592" y="1643050"/>
            <a:ext cx="7488832" cy="1152128"/>
            <a:chOff x="899592" y="1700808"/>
            <a:chExt cx="7488832" cy="1152128"/>
          </a:xfrm>
          <a:solidFill>
            <a:srgbClr val="00B0F0"/>
          </a:solidFill>
        </p:grpSpPr>
        <p:sp>
          <p:nvSpPr>
            <p:cNvPr id="4" name="3 Rectángulo redondeado"/>
            <p:cNvSpPr/>
            <p:nvPr/>
          </p:nvSpPr>
          <p:spPr>
            <a:xfrm>
              <a:off x="899592" y="1700808"/>
              <a:ext cx="2808312" cy="11521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dirty="0" smtClean="0"/>
                <a:t>Sólidos Solubles</a:t>
              </a:r>
              <a:endParaRPr lang="es-PE" dirty="0"/>
            </a:p>
          </p:txBody>
        </p:sp>
        <p:sp>
          <p:nvSpPr>
            <p:cNvPr id="5" name="4 Flecha derecha"/>
            <p:cNvSpPr/>
            <p:nvPr/>
          </p:nvSpPr>
          <p:spPr>
            <a:xfrm>
              <a:off x="3923928" y="2132856"/>
              <a:ext cx="1440160" cy="43204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5580112" y="1700808"/>
              <a:ext cx="2808312" cy="11521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dirty="0" err="1" smtClean="0"/>
                <a:t>Brixómetro</a:t>
              </a:r>
              <a:endParaRPr lang="es-PE" dirty="0"/>
            </a:p>
          </p:txBody>
        </p:sp>
      </p:grpSp>
      <p:grpSp>
        <p:nvGrpSpPr>
          <p:cNvPr id="3" name="10 Grupo"/>
          <p:cNvGrpSpPr/>
          <p:nvPr/>
        </p:nvGrpSpPr>
        <p:grpSpPr>
          <a:xfrm>
            <a:off x="899592" y="3659274"/>
            <a:ext cx="7488832" cy="1152128"/>
            <a:chOff x="899592" y="3717032"/>
            <a:chExt cx="7488832" cy="1152128"/>
          </a:xfrm>
          <a:solidFill>
            <a:srgbClr val="00B0F0"/>
          </a:solidFill>
        </p:grpSpPr>
        <p:sp>
          <p:nvSpPr>
            <p:cNvPr id="7" name="6 Rectángulo redondeado"/>
            <p:cNvSpPr/>
            <p:nvPr/>
          </p:nvSpPr>
          <p:spPr>
            <a:xfrm>
              <a:off x="899592" y="3717032"/>
              <a:ext cx="2808312" cy="11521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dirty="0" smtClean="0"/>
                <a:t>Determinación del pH</a:t>
              </a:r>
              <a:endParaRPr lang="es-PE" dirty="0"/>
            </a:p>
          </p:txBody>
        </p:sp>
        <p:sp>
          <p:nvSpPr>
            <p:cNvPr id="8" name="7 Flecha derecha"/>
            <p:cNvSpPr/>
            <p:nvPr/>
          </p:nvSpPr>
          <p:spPr>
            <a:xfrm>
              <a:off x="3923928" y="4149080"/>
              <a:ext cx="1440160" cy="43204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5580112" y="3717032"/>
              <a:ext cx="2808312" cy="115212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PE" dirty="0" smtClean="0"/>
                <a:t>pH metro</a:t>
              </a:r>
              <a:endParaRPr lang="es-P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grpSp>
        <p:nvGrpSpPr>
          <p:cNvPr id="2" name="21 Grupo"/>
          <p:cNvGrpSpPr/>
          <p:nvPr/>
        </p:nvGrpSpPr>
        <p:grpSpPr>
          <a:xfrm>
            <a:off x="899592" y="1285860"/>
            <a:ext cx="7488832" cy="1152128"/>
            <a:chOff x="899592" y="260648"/>
            <a:chExt cx="7488832" cy="1152128"/>
          </a:xfrm>
        </p:grpSpPr>
        <p:sp>
          <p:nvSpPr>
            <p:cNvPr id="4" name="3 Rectángulo redondeado"/>
            <p:cNvSpPr/>
            <p:nvPr/>
          </p:nvSpPr>
          <p:spPr>
            <a:xfrm>
              <a:off x="899592" y="260648"/>
              <a:ext cx="2808312" cy="115212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E" sz="2400" b="1" dirty="0" smtClean="0"/>
                <a:t>Pérdida de Agua</a:t>
              </a:r>
              <a:endParaRPr lang="es-PE" sz="2400" b="1" dirty="0"/>
            </a:p>
          </p:txBody>
        </p:sp>
        <p:sp>
          <p:nvSpPr>
            <p:cNvPr id="5" name="4 Flecha derecha"/>
            <p:cNvSpPr/>
            <p:nvPr/>
          </p:nvSpPr>
          <p:spPr>
            <a:xfrm>
              <a:off x="3923928" y="692696"/>
              <a:ext cx="1440160" cy="432048"/>
            </a:xfrm>
            <a:prstGeom prst="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5580112" y="260648"/>
              <a:ext cx="2808312" cy="1152128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pic>
          <p:nvPicPr>
            <p:cNvPr id="24577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24128" y="476672"/>
              <a:ext cx="2600325" cy="792088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pic>
      </p:grp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grpSp>
        <p:nvGrpSpPr>
          <p:cNvPr id="3" name="22 Grupo"/>
          <p:cNvGrpSpPr/>
          <p:nvPr/>
        </p:nvGrpSpPr>
        <p:grpSpPr>
          <a:xfrm>
            <a:off x="940820" y="3789040"/>
            <a:ext cx="7488832" cy="1152128"/>
            <a:chOff x="899592" y="1772816"/>
            <a:chExt cx="7488832" cy="1152128"/>
          </a:xfrm>
        </p:grpSpPr>
        <p:sp>
          <p:nvSpPr>
            <p:cNvPr id="7" name="6 Rectángulo redondeado"/>
            <p:cNvSpPr/>
            <p:nvPr/>
          </p:nvSpPr>
          <p:spPr>
            <a:xfrm>
              <a:off x="899592" y="1772816"/>
              <a:ext cx="2808312" cy="115212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E" sz="2400" b="1" dirty="0" smtClean="0"/>
                <a:t>Reducción de peso</a:t>
              </a:r>
              <a:endParaRPr lang="es-PE" sz="2400" b="1" dirty="0"/>
            </a:p>
          </p:txBody>
        </p:sp>
        <p:sp>
          <p:nvSpPr>
            <p:cNvPr id="8" name="7 Flecha derecha"/>
            <p:cNvSpPr/>
            <p:nvPr/>
          </p:nvSpPr>
          <p:spPr>
            <a:xfrm>
              <a:off x="3923928" y="2204864"/>
              <a:ext cx="1440160" cy="432048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" name="8 Rectángulo redondeado"/>
            <p:cNvSpPr/>
            <p:nvPr/>
          </p:nvSpPr>
          <p:spPr>
            <a:xfrm>
              <a:off x="5580112" y="1772816"/>
              <a:ext cx="2808312" cy="1152128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11898" y="2074733"/>
              <a:ext cx="2533650" cy="568449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pic>
      </p:grp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3 Grupo"/>
          <p:cNvGrpSpPr/>
          <p:nvPr/>
        </p:nvGrpSpPr>
        <p:grpSpPr>
          <a:xfrm>
            <a:off x="971600" y="4077072"/>
            <a:ext cx="7488832" cy="1152128"/>
            <a:chOff x="899592" y="5229200"/>
            <a:chExt cx="7488832" cy="1152128"/>
          </a:xfrm>
        </p:grpSpPr>
        <p:sp>
          <p:nvSpPr>
            <p:cNvPr id="5" name="4 Rectángulo redondeado"/>
            <p:cNvSpPr/>
            <p:nvPr/>
          </p:nvSpPr>
          <p:spPr>
            <a:xfrm>
              <a:off x="899592" y="5229200"/>
              <a:ext cx="2808312" cy="11521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E" sz="2400" b="1" dirty="0" smtClean="0"/>
                <a:t>Contenido de Agua</a:t>
              </a:r>
              <a:endParaRPr lang="es-PE" sz="2400" b="1" dirty="0"/>
            </a:p>
          </p:txBody>
        </p:sp>
        <p:sp>
          <p:nvSpPr>
            <p:cNvPr id="6" name="5 Flecha derecha"/>
            <p:cNvSpPr/>
            <p:nvPr/>
          </p:nvSpPr>
          <p:spPr>
            <a:xfrm>
              <a:off x="3923928" y="5661248"/>
              <a:ext cx="1440160" cy="432048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5580112" y="5229200"/>
              <a:ext cx="2808312" cy="115212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E" b="1" dirty="0" smtClean="0"/>
                <a:t>%H=1-((</a:t>
              </a:r>
              <a:r>
                <a:rPr lang="es-PE" b="1" dirty="0" err="1" smtClean="0"/>
                <a:t>W</a:t>
              </a:r>
              <a:r>
                <a:rPr lang="es-PE" b="1" baseline="-25000" dirty="0" err="1" smtClean="0"/>
                <a:t>i</a:t>
              </a:r>
              <a:r>
                <a:rPr lang="es-PE" b="1" dirty="0" err="1" smtClean="0"/>
                <a:t>-W</a:t>
              </a:r>
              <a:r>
                <a:rPr lang="es-PE" b="1" baseline="-25000" dirty="0" err="1" smtClean="0"/>
                <a:t>f</a:t>
              </a:r>
              <a:r>
                <a:rPr lang="es-PE" b="1" dirty="0" smtClean="0"/>
                <a:t>)/</a:t>
              </a:r>
              <a:r>
                <a:rPr lang="es-PE" b="1" dirty="0" err="1" smtClean="0"/>
                <a:t>W</a:t>
              </a:r>
              <a:r>
                <a:rPr lang="es-PE" b="1" baseline="-25000" dirty="0" err="1" smtClean="0"/>
                <a:t>i</a:t>
              </a:r>
              <a:r>
                <a:rPr lang="es-PE" b="1" dirty="0" smtClean="0"/>
                <a:t>)</a:t>
              </a:r>
              <a:endParaRPr lang="es-PE" b="1" dirty="0"/>
            </a:p>
          </p:txBody>
        </p:sp>
      </p:grp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14" name="23 Grupo"/>
          <p:cNvGrpSpPr/>
          <p:nvPr/>
        </p:nvGrpSpPr>
        <p:grpSpPr>
          <a:xfrm>
            <a:off x="899592" y="1196752"/>
            <a:ext cx="7848872" cy="1152128"/>
            <a:chOff x="899592" y="3429000"/>
            <a:chExt cx="7848872" cy="1152128"/>
          </a:xfrm>
        </p:grpSpPr>
        <p:sp>
          <p:nvSpPr>
            <p:cNvPr id="16" name="15 Rectángulo redondeado"/>
            <p:cNvSpPr/>
            <p:nvPr/>
          </p:nvSpPr>
          <p:spPr>
            <a:xfrm>
              <a:off x="899592" y="3429000"/>
              <a:ext cx="2808312" cy="11521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PE" sz="2800" b="1" dirty="0" smtClean="0"/>
                <a:t>Ganancia de Sólidos</a:t>
              </a:r>
              <a:endParaRPr lang="es-PE" sz="2800" b="1" dirty="0"/>
            </a:p>
          </p:txBody>
        </p:sp>
        <p:sp>
          <p:nvSpPr>
            <p:cNvPr id="17" name="16 Flecha derecha"/>
            <p:cNvSpPr/>
            <p:nvPr/>
          </p:nvSpPr>
          <p:spPr>
            <a:xfrm>
              <a:off x="3923928" y="3861048"/>
              <a:ext cx="1440160" cy="432048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5580112" y="3429000"/>
              <a:ext cx="3168352" cy="115212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PE" dirty="0"/>
            </a:p>
          </p:txBody>
        </p:sp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43570" y="3643314"/>
              <a:ext cx="3043237" cy="714379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 algn="l"/>
            <a:r>
              <a:rPr lang="es-ES_tradnl" b="1" dirty="0" smtClean="0"/>
              <a:t>Difusividad Efectiva Media</a:t>
            </a:r>
            <a:endParaRPr lang="es-ES_tradnl" b="1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3" name="38 Grupo"/>
          <p:cNvGrpSpPr/>
          <p:nvPr/>
        </p:nvGrpSpPr>
        <p:grpSpPr>
          <a:xfrm>
            <a:off x="1142976" y="1500174"/>
            <a:ext cx="6643734" cy="4929222"/>
            <a:chOff x="857224" y="1643050"/>
            <a:chExt cx="6643734" cy="4929222"/>
          </a:xfrm>
        </p:grpSpPr>
        <p:sp>
          <p:nvSpPr>
            <p:cNvPr id="4" name="3 Elipse"/>
            <p:cNvSpPr/>
            <p:nvPr/>
          </p:nvSpPr>
          <p:spPr>
            <a:xfrm>
              <a:off x="857224" y="1643050"/>
              <a:ext cx="2428892" cy="100013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b="1" dirty="0" smtClean="0"/>
                <a:t>Ley de </a:t>
              </a:r>
              <a:r>
                <a:rPr lang="es-ES_tradnl" sz="2400" b="1" dirty="0" err="1" smtClean="0"/>
                <a:t>Fick</a:t>
              </a:r>
              <a:endParaRPr lang="es-ES_tradnl" b="1" dirty="0"/>
            </a:p>
          </p:txBody>
        </p:sp>
        <p:cxnSp>
          <p:nvCxnSpPr>
            <p:cNvPr id="6" name="5 Conector recto de flecha"/>
            <p:cNvCxnSpPr>
              <a:stCxn id="4" idx="6"/>
            </p:cNvCxnSpPr>
            <p:nvPr/>
          </p:nvCxnSpPr>
          <p:spPr>
            <a:xfrm>
              <a:off x="3286116" y="2143116"/>
              <a:ext cx="1214446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Rectángulo"/>
            <p:cNvSpPr/>
            <p:nvPr/>
          </p:nvSpPr>
          <p:spPr>
            <a:xfrm>
              <a:off x="4500562" y="1714488"/>
              <a:ext cx="3000396" cy="107157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b="1" dirty="0" smtClean="0"/>
                <a:t>Difusión en líquidos</a:t>
              </a:r>
              <a:endParaRPr lang="es-ES_tradnl" sz="2400" b="1" dirty="0"/>
            </a:p>
          </p:txBody>
        </p:sp>
        <p:cxnSp>
          <p:nvCxnSpPr>
            <p:cNvPr id="11" name="10 Conector recto de flecha"/>
            <p:cNvCxnSpPr>
              <a:stCxn id="7" idx="2"/>
              <a:endCxn id="12" idx="0"/>
            </p:cNvCxnSpPr>
            <p:nvPr/>
          </p:nvCxnSpPr>
          <p:spPr>
            <a:xfrm rot="5400000">
              <a:off x="5572132" y="3214686"/>
              <a:ext cx="857256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Elipse"/>
            <p:cNvSpPr/>
            <p:nvPr/>
          </p:nvSpPr>
          <p:spPr>
            <a:xfrm>
              <a:off x="4714876" y="3643314"/>
              <a:ext cx="2571768" cy="100013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b="1" dirty="0" smtClean="0"/>
                <a:t>Modelo de </a:t>
              </a:r>
              <a:r>
                <a:rPr lang="es-ES_tradnl" b="1" dirty="0" err="1" smtClean="0"/>
                <a:t>Crank</a:t>
              </a:r>
              <a:endParaRPr lang="es-ES_tradnl" b="1" dirty="0"/>
            </a:p>
          </p:txBody>
        </p:sp>
        <p:cxnSp>
          <p:nvCxnSpPr>
            <p:cNvPr id="14" name="13 Conector recto de flecha"/>
            <p:cNvCxnSpPr>
              <a:stCxn id="12" idx="2"/>
            </p:cNvCxnSpPr>
            <p:nvPr/>
          </p:nvCxnSpPr>
          <p:spPr>
            <a:xfrm rot="10800000">
              <a:off x="3286116" y="4143380"/>
              <a:ext cx="1428760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Rectángulo"/>
            <p:cNvSpPr/>
            <p:nvPr/>
          </p:nvSpPr>
          <p:spPr>
            <a:xfrm>
              <a:off x="928662" y="3643314"/>
              <a:ext cx="2357454" cy="121444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7" name="16 Elipse"/>
            <p:cNvSpPr/>
            <p:nvPr/>
          </p:nvSpPr>
          <p:spPr>
            <a:xfrm>
              <a:off x="857224" y="5572140"/>
              <a:ext cx="2428892" cy="100013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2400" b="1" dirty="0" smtClean="0"/>
                <a:t>Modelo de </a:t>
              </a:r>
              <a:r>
                <a:rPr lang="es-ES_tradnl" sz="2400" b="1" dirty="0" err="1" smtClean="0"/>
                <a:t>Azuara</a:t>
              </a:r>
              <a:endParaRPr lang="es-ES_tradnl" sz="2400" b="1" dirty="0"/>
            </a:p>
          </p:txBody>
        </p:sp>
        <p:cxnSp>
          <p:nvCxnSpPr>
            <p:cNvPr id="19" name="18 Conector recto de flecha"/>
            <p:cNvCxnSpPr>
              <a:stCxn id="17" idx="6"/>
            </p:cNvCxnSpPr>
            <p:nvPr/>
          </p:nvCxnSpPr>
          <p:spPr>
            <a:xfrm>
              <a:off x="3286116" y="6072206"/>
              <a:ext cx="1571636" cy="158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Rectángulo"/>
            <p:cNvSpPr/>
            <p:nvPr/>
          </p:nvSpPr>
          <p:spPr>
            <a:xfrm>
              <a:off x="4857752" y="5357826"/>
              <a:ext cx="2571768" cy="1214446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pic>
          <p:nvPicPr>
            <p:cNvPr id="27649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00100" y="3857628"/>
              <a:ext cx="2214578" cy="785818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pic>
        <p:cxnSp>
          <p:nvCxnSpPr>
            <p:cNvPr id="33" name="32 Conector recto de flecha"/>
            <p:cNvCxnSpPr/>
            <p:nvPr/>
          </p:nvCxnSpPr>
          <p:spPr>
            <a:xfrm rot="5400000">
              <a:off x="1699765" y="5229666"/>
              <a:ext cx="751469" cy="7659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628" y="5572140"/>
              <a:ext cx="2286016" cy="7858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PE" sz="6000" b="1" dirty="0" smtClean="0"/>
              <a:t>Isoterma de Adsorción </a:t>
            </a:r>
            <a:endParaRPr lang="es-PE" sz="6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u="sng" dirty="0" smtClean="0"/>
              <a:t>Curva De Isoterma de Adsorción</a:t>
            </a:r>
          </a:p>
          <a:p>
            <a:endParaRPr lang="es-PE" u="sng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315436"/>
            <a:ext cx="1872208" cy="88040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2933" y="2420888"/>
            <a:ext cx="3097379" cy="613023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3785698" cy="685031"/>
          </a:xfrm>
          <a:prstGeom prst="rect">
            <a:avLst/>
          </a:prstGeom>
          <a:noFill/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3" y="3717031"/>
            <a:ext cx="2133198" cy="785915"/>
          </a:xfrm>
          <a:prstGeom prst="rect">
            <a:avLst/>
          </a:prstGeom>
          <a:noFill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5157192"/>
            <a:ext cx="1992138" cy="626740"/>
          </a:xfrm>
          <a:prstGeom prst="rect">
            <a:avLst/>
          </a:prstGeom>
          <a:noFill/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endParaRPr kumimoji="0" lang="es-PE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99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3347864" y="4797152"/>
            <a:ext cx="518457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Donde: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AT: Agua total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ms: Peso de muestra seca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Ad: Agua adsorbida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Ai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Agua inicial en cada muestra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m: Peso de muestra a ser colocada en cada vaso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Wf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Peso de la placa + Peso de la muestra (luego de 24 horas en la campana de desecación)</a:t>
            </a:r>
            <a:endParaRPr kumimoji="0" lang="es-PE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</a:t>
            </a:r>
            <a:r>
              <a:rPr kumimoji="0" lang="es-E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Peso de la placa + Peso de la muestra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lum bright="30000" contrast="-40000"/>
          </a:blip>
          <a:srcRect/>
          <a:stretch>
            <a:fillRect/>
          </a:stretch>
        </p:blipFill>
        <p:spPr bwMode="auto">
          <a:xfrm>
            <a:off x="-5891" y="0"/>
            <a:ext cx="9149891" cy="685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pPr algn="l"/>
            <a:r>
              <a:rPr lang="es-ES_tradnl" b="1" dirty="0" smtClean="0"/>
              <a:t>Evaluación Sensorial</a:t>
            </a:r>
            <a:endParaRPr lang="es-ES_tradnl" b="1" dirty="0"/>
          </a:p>
        </p:txBody>
      </p:sp>
      <p:grpSp>
        <p:nvGrpSpPr>
          <p:cNvPr id="3" name="26 Grupo"/>
          <p:cNvGrpSpPr/>
          <p:nvPr/>
        </p:nvGrpSpPr>
        <p:grpSpPr>
          <a:xfrm>
            <a:off x="71406" y="1357298"/>
            <a:ext cx="9072626" cy="5214974"/>
            <a:chOff x="71406" y="1357298"/>
            <a:chExt cx="9072626" cy="5214974"/>
          </a:xfrm>
        </p:grpSpPr>
        <p:grpSp>
          <p:nvGrpSpPr>
            <p:cNvPr id="5" name="25 Grupo"/>
            <p:cNvGrpSpPr/>
            <p:nvPr/>
          </p:nvGrpSpPr>
          <p:grpSpPr>
            <a:xfrm>
              <a:off x="71406" y="1357298"/>
              <a:ext cx="7072362" cy="5214974"/>
              <a:chOff x="500034" y="1357298"/>
              <a:chExt cx="7072362" cy="5214974"/>
            </a:xfrm>
          </p:grpSpPr>
          <p:grpSp>
            <p:nvGrpSpPr>
              <p:cNvPr id="6" name="15 Grupo"/>
              <p:cNvGrpSpPr/>
              <p:nvPr/>
            </p:nvGrpSpPr>
            <p:grpSpPr>
              <a:xfrm>
                <a:off x="500034" y="1357298"/>
                <a:ext cx="5929354" cy="5214974"/>
                <a:chOff x="357158" y="1357298"/>
                <a:chExt cx="5929354" cy="5214974"/>
              </a:xfrm>
            </p:grpSpPr>
            <p:sp>
              <p:nvSpPr>
                <p:cNvPr id="4" name="3 Elipse"/>
                <p:cNvSpPr/>
                <p:nvPr/>
              </p:nvSpPr>
              <p:spPr>
                <a:xfrm>
                  <a:off x="357158" y="3214686"/>
                  <a:ext cx="2500330" cy="1428760"/>
                </a:xfrm>
                <a:prstGeom prst="ellipse">
                  <a:avLst/>
                </a:prstGeom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_tradnl" sz="2000" b="1" dirty="0" smtClean="0"/>
                    <a:t>50 panelistas no entrenados</a:t>
                  </a:r>
                  <a:endParaRPr lang="es-ES_tradnl" sz="2000" b="1" dirty="0"/>
                </a:p>
              </p:txBody>
            </p:sp>
            <p:grpSp>
              <p:nvGrpSpPr>
                <p:cNvPr id="8" name="11 Grupo"/>
                <p:cNvGrpSpPr/>
                <p:nvPr/>
              </p:nvGrpSpPr>
              <p:grpSpPr>
                <a:xfrm>
                  <a:off x="2928132" y="1785132"/>
                  <a:ext cx="1072364" cy="4429950"/>
                  <a:chOff x="2928132" y="1571612"/>
                  <a:chExt cx="1072364" cy="4429950"/>
                </a:xfrm>
              </p:grpSpPr>
              <p:cxnSp>
                <p:nvCxnSpPr>
                  <p:cNvPr id="7" name="6 Conector recto"/>
                  <p:cNvCxnSpPr/>
                  <p:nvPr/>
                </p:nvCxnSpPr>
                <p:spPr>
                  <a:xfrm rot="5400000">
                    <a:off x="714348" y="3786190"/>
                    <a:ext cx="4429156" cy="1588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8 Conector recto de flecha"/>
                  <p:cNvCxnSpPr/>
                  <p:nvPr/>
                </p:nvCxnSpPr>
                <p:spPr>
                  <a:xfrm>
                    <a:off x="2928926" y="1571612"/>
                    <a:ext cx="1071570" cy="1588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9 Conector recto de flecha"/>
                  <p:cNvCxnSpPr/>
                  <p:nvPr/>
                </p:nvCxnSpPr>
                <p:spPr>
                  <a:xfrm>
                    <a:off x="2928926" y="3643314"/>
                    <a:ext cx="1071570" cy="1588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10 Conector recto de flecha"/>
                  <p:cNvCxnSpPr/>
                  <p:nvPr/>
                </p:nvCxnSpPr>
                <p:spPr>
                  <a:xfrm>
                    <a:off x="2928926" y="5999180"/>
                    <a:ext cx="1071570" cy="1588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" name="12 Rectángulo redondeado"/>
                <p:cNvSpPr/>
                <p:nvPr/>
              </p:nvSpPr>
              <p:spPr>
                <a:xfrm>
                  <a:off x="4000496" y="1357298"/>
                  <a:ext cx="2286016" cy="857256"/>
                </a:xfrm>
                <a:prstGeom prst="round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_tradnl" sz="2800" b="1" dirty="0" smtClean="0"/>
                    <a:t>Color</a:t>
                  </a:r>
                  <a:endParaRPr lang="es-ES_tradnl" b="1" dirty="0"/>
                </a:p>
              </p:txBody>
            </p:sp>
            <p:sp>
              <p:nvSpPr>
                <p:cNvPr id="14" name="13 Rectángulo redondeado"/>
                <p:cNvSpPr/>
                <p:nvPr/>
              </p:nvSpPr>
              <p:spPr>
                <a:xfrm>
                  <a:off x="4000496" y="3429000"/>
                  <a:ext cx="2286016" cy="857256"/>
                </a:xfrm>
                <a:prstGeom prst="round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_tradnl" sz="2800" b="1" dirty="0" smtClean="0"/>
                    <a:t>Textura</a:t>
                  </a:r>
                  <a:endParaRPr lang="es-ES_tradnl" b="1" dirty="0"/>
                </a:p>
              </p:txBody>
            </p:sp>
            <p:sp>
              <p:nvSpPr>
                <p:cNvPr id="15" name="14 Rectángulo redondeado"/>
                <p:cNvSpPr/>
                <p:nvPr/>
              </p:nvSpPr>
              <p:spPr>
                <a:xfrm>
                  <a:off x="4000496" y="5715016"/>
                  <a:ext cx="2286016" cy="857256"/>
                </a:xfrm>
                <a:prstGeom prst="roundRect">
                  <a:avLst/>
                </a:prstGeom>
              </p:spPr>
              <p:style>
                <a:lnRef idx="3">
                  <a:schemeClr val="lt1"/>
                </a:lnRef>
                <a:fillRef idx="1">
                  <a:schemeClr val="accent4"/>
                </a:fillRef>
                <a:effectRef idx="1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_tradnl" sz="2800" b="1" dirty="0" smtClean="0"/>
                    <a:t>Sabor</a:t>
                  </a:r>
                  <a:endParaRPr lang="es-ES_tradnl" b="1" dirty="0"/>
                </a:p>
              </p:txBody>
            </p:sp>
          </p:grpSp>
          <p:grpSp>
            <p:nvGrpSpPr>
              <p:cNvPr id="12" name="22 Grupo"/>
              <p:cNvGrpSpPr/>
              <p:nvPr/>
            </p:nvGrpSpPr>
            <p:grpSpPr>
              <a:xfrm>
                <a:off x="6429388" y="1785926"/>
                <a:ext cx="786612" cy="4287074"/>
                <a:chOff x="6429388" y="1785926"/>
                <a:chExt cx="786612" cy="4287074"/>
              </a:xfrm>
            </p:grpSpPr>
            <p:cxnSp>
              <p:nvCxnSpPr>
                <p:cNvPr id="18" name="17 Conector recto"/>
                <p:cNvCxnSpPr>
                  <a:stCxn id="13" idx="3"/>
                </p:cNvCxnSpPr>
                <p:nvPr/>
              </p:nvCxnSpPr>
              <p:spPr>
                <a:xfrm>
                  <a:off x="6429388" y="1785926"/>
                  <a:ext cx="785818" cy="158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19 Conector recto"/>
                <p:cNvCxnSpPr/>
                <p:nvPr/>
              </p:nvCxnSpPr>
              <p:spPr>
                <a:xfrm rot="5400000">
                  <a:off x="5072066" y="3929066"/>
                  <a:ext cx="4286280" cy="158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20 Conector recto"/>
                <p:cNvCxnSpPr/>
                <p:nvPr/>
              </p:nvCxnSpPr>
              <p:spPr>
                <a:xfrm>
                  <a:off x="6429388" y="3857628"/>
                  <a:ext cx="785818" cy="158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21 Conector recto"/>
                <p:cNvCxnSpPr/>
                <p:nvPr/>
              </p:nvCxnSpPr>
              <p:spPr>
                <a:xfrm>
                  <a:off x="6429388" y="6070618"/>
                  <a:ext cx="785818" cy="1588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4" name="23 Conector recto de flecha"/>
              <p:cNvCxnSpPr/>
              <p:nvPr/>
            </p:nvCxnSpPr>
            <p:spPr>
              <a:xfrm>
                <a:off x="6500826" y="3857628"/>
                <a:ext cx="1071570" cy="158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24 Elipse"/>
            <p:cNvSpPr/>
            <p:nvPr/>
          </p:nvSpPr>
          <p:spPr>
            <a:xfrm>
              <a:off x="7020272" y="3214686"/>
              <a:ext cx="2123760" cy="1285884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550" b="1" dirty="0" smtClean="0"/>
                <a:t>Prueba de Aceptabilidad (Ranking)</a:t>
              </a:r>
              <a:endParaRPr lang="es-ES_tradnl" sz="155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s-ES_tradnl" sz="4800" b="1" dirty="0" smtClean="0"/>
              <a:t>DISEÑO ESTADÍSTICO</a:t>
            </a:r>
            <a:endParaRPr lang="es-ES_tradnl" sz="4800" b="1" dirty="0"/>
          </a:p>
        </p:txBody>
      </p:sp>
      <p:sp>
        <p:nvSpPr>
          <p:cNvPr id="4" name="3 Elipse"/>
          <p:cNvSpPr/>
          <p:nvPr/>
        </p:nvSpPr>
        <p:spPr>
          <a:xfrm>
            <a:off x="-32" y="1285860"/>
            <a:ext cx="2071702" cy="1500198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/>
              <a:t>EVALUACIÓN FISICOQUÍMICA</a:t>
            </a:r>
            <a:endParaRPr lang="es-ES_tradnl" sz="1400" b="1" dirty="0"/>
          </a:p>
        </p:txBody>
      </p:sp>
      <p:cxnSp>
        <p:nvCxnSpPr>
          <p:cNvPr id="7" name="6 Conector recto de flecha"/>
          <p:cNvCxnSpPr/>
          <p:nvPr/>
        </p:nvCxnSpPr>
        <p:spPr>
          <a:xfrm flipV="1">
            <a:off x="2071670" y="2110707"/>
            <a:ext cx="764479" cy="4696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 redondeado"/>
          <p:cNvSpPr/>
          <p:nvPr/>
        </p:nvSpPr>
        <p:spPr>
          <a:xfrm>
            <a:off x="2857488" y="1357298"/>
            <a:ext cx="2643206" cy="157163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/>
              <a:t>ANVA para el Diseño de Bloques completamente al azar con arreglo factorial (DBCA).</a:t>
            </a:r>
            <a:endParaRPr lang="es-ES_tradnl" sz="1600" dirty="0" smtClean="0"/>
          </a:p>
          <a:p>
            <a:pPr algn="ctr"/>
            <a:endParaRPr lang="es-ES_tradnl" sz="1600" dirty="0"/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00034" y="3071812"/>
          <a:ext cx="8215369" cy="380654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173624"/>
                <a:gridCol w="1173624"/>
                <a:gridCol w="1864502"/>
                <a:gridCol w="1880244"/>
                <a:gridCol w="752098"/>
                <a:gridCol w="676888"/>
                <a:gridCol w="694389"/>
              </a:tblGrid>
              <a:tr h="258807">
                <a:tc rowSpan="2"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 dirty="0"/>
                        <a:t>CLAVES</a:t>
                      </a:r>
                      <a:endParaRPr lang="es-ES_tradnl" sz="11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 gridSpan="3"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/>
                        <a:t>TRATAMIENTOS</a:t>
                      </a:r>
                      <a:endParaRPr lang="es-ES_tradnl" sz="12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/>
                        <a:t>REPETICIONES</a:t>
                      </a:r>
                      <a:endParaRPr lang="es-ES_tradnl" sz="12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 rowSpan="2"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1246228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/>
                        <a:t>Jarabe de DO</a:t>
                      </a:r>
                      <a:endParaRPr lang="es-ES_tradnl" sz="12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/>
                        <a:t>Concentración de jarabe de DO</a:t>
                      </a:r>
                      <a:endParaRPr lang="es-ES_tradnl" sz="12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/>
                        <a:t>Temperatura de DO</a:t>
                      </a:r>
                      <a:endParaRPr lang="es-ES_tradnl" sz="1200" b="1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 gridSpan="3" vMerge="1"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endParaRPr lang="es-ES_tradnl" sz="80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A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C1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B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C1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C2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D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C2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E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C1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F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C1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G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C2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3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  <a:tr h="258807"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H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J2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C2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T2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1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/>
                        <a:t>2</a:t>
                      </a:r>
                      <a:endParaRPr lang="es-ES_tradnl" sz="105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  <a:tc>
                  <a:txBody>
                    <a:bodyPr/>
                    <a:lstStyle/>
                    <a:p>
                      <a:pPr marL="449580" algn="l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/>
                        <a:t>3</a:t>
                      </a:r>
                      <a:endParaRPr lang="es-ES_tradnl" sz="1050" dirty="0">
                        <a:latin typeface="Times New Roman"/>
                        <a:ea typeface="Times New Roman"/>
                      </a:endParaRPr>
                    </a:p>
                  </a:txBody>
                  <a:tcPr marL="56444" marR="56444" marT="0" marB="0" anchor="ctr"/>
                </a:tc>
              </a:tr>
            </a:tbl>
          </a:graphicData>
        </a:graphic>
      </p:graphicFrame>
      <p:cxnSp>
        <p:nvCxnSpPr>
          <p:cNvPr id="12" name="11 Conector recto de flecha"/>
          <p:cNvCxnSpPr/>
          <p:nvPr/>
        </p:nvCxnSpPr>
        <p:spPr>
          <a:xfrm>
            <a:off x="5500694" y="2107397"/>
            <a:ext cx="717579" cy="331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6215074" y="1357298"/>
            <a:ext cx="2214578" cy="157163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Prueba Paramétrica de Duncan.</a:t>
            </a:r>
            <a:endParaRPr lang="es-ES_tradnl" dirty="0" smtClean="0"/>
          </a:p>
          <a:p>
            <a:pPr algn="ctr"/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Elipse"/>
          <p:cNvSpPr/>
          <p:nvPr/>
        </p:nvSpPr>
        <p:spPr>
          <a:xfrm>
            <a:off x="785786" y="1071546"/>
            <a:ext cx="3000396" cy="164307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000" b="1" dirty="0" smtClean="0"/>
              <a:t>EVALUACIÓN SENSORIAL</a:t>
            </a:r>
            <a:endParaRPr lang="es-ES_tradnl" sz="2000" b="1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3786182" y="1928802"/>
            <a:ext cx="1154308" cy="9180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Rectángulo redondeado"/>
          <p:cNvSpPr/>
          <p:nvPr/>
        </p:nvSpPr>
        <p:spPr>
          <a:xfrm>
            <a:off x="4929190" y="1071546"/>
            <a:ext cx="3214710" cy="157163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/>
              <a:t>Pruebas no </a:t>
            </a:r>
            <a:r>
              <a:rPr lang="es-ES" sz="2400" b="1" dirty="0" err="1" smtClean="0"/>
              <a:t>paramétricas</a:t>
            </a:r>
            <a:r>
              <a:rPr lang="es-ES" sz="2400" b="1" dirty="0" smtClean="0"/>
              <a:t> de </a:t>
            </a:r>
            <a:r>
              <a:rPr lang="es-ES" sz="2400" b="1" dirty="0" err="1" smtClean="0"/>
              <a:t>Friedman</a:t>
            </a:r>
            <a:r>
              <a:rPr lang="es-ES" sz="2400" b="1" dirty="0" smtClean="0"/>
              <a:t> y Mann-</a:t>
            </a:r>
            <a:r>
              <a:rPr lang="es-ES" sz="2400" b="1" dirty="0" err="1" smtClean="0"/>
              <a:t>Whitney</a:t>
            </a:r>
            <a:r>
              <a:rPr lang="es-ES" sz="2400" b="1" dirty="0" smtClean="0"/>
              <a:t>.</a:t>
            </a:r>
            <a:endParaRPr lang="es-ES_tradnl" sz="2400" b="1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57290" y="3643314"/>
            <a:ext cx="6357982" cy="156966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lang="es-ES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V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alor “p” del parámetro “W”&gt;0.05, se aceptó Ho.</a:t>
            </a:r>
            <a:endParaRPr kumimoji="0" lang="es-ES_tradn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lang="es-ES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V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alor “p” del parámetro “W”&lt;0.05, se rechazó Ho.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pPr algn="ctr"/>
            <a:r>
              <a:rPr lang="es-PE" b="1" dirty="0" smtClean="0"/>
              <a:t>RESULTADOS Y DISCUSIÓN</a:t>
            </a:r>
            <a:endParaRPr lang="es-PE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731093"/>
              </p:ext>
            </p:extLst>
          </p:nvPr>
        </p:nvGraphicFramePr>
        <p:xfrm>
          <a:off x="467544" y="2903061"/>
          <a:ext cx="7776864" cy="2468880"/>
        </p:xfrm>
        <a:graphic>
          <a:graphicData uri="http://schemas.openxmlformats.org/drawingml/2006/table">
            <a:tbl>
              <a:tblPr/>
              <a:tblGrid>
                <a:gridCol w="3888432"/>
                <a:gridCol w="388843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CARACTERÍSTICA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Humedad inicial (%)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87±2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Acidez (% de </a:t>
                      </a:r>
                      <a:r>
                        <a:rPr lang="es-ES" sz="18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ác</a:t>
                      </a: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 cítrico)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2.11±0.07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Grados</a:t>
                      </a:r>
                      <a:r>
                        <a:rPr lang="es-ES" sz="1800" b="1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s-ES" sz="1800" b="1" baseline="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Brix</a:t>
                      </a:r>
                      <a:r>
                        <a:rPr lang="es-E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(</a:t>
                      </a:r>
                      <a:r>
                        <a:rPr lang="es-ES" sz="1800" b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ºBx</a:t>
                      </a:r>
                      <a:r>
                        <a:rPr lang="es-E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)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23.5±1.5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Índice de madurez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41±2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Peso inicial de cada cubo (g)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3.25±0.2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536" y="1556792"/>
            <a:ext cx="64315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Caracterización Inicial de la materia prima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JUSTIFICACIÓN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Darle un valor agregado al mango (</a:t>
            </a:r>
            <a:r>
              <a:rPr lang="es-ES" i="1" dirty="0" err="1" smtClean="0"/>
              <a:t>Mangifera</a:t>
            </a:r>
            <a:r>
              <a:rPr lang="es-ES" i="1" dirty="0" smtClean="0"/>
              <a:t> indica</a:t>
            </a:r>
            <a:r>
              <a:rPr lang="es-ES" dirty="0" smtClean="0"/>
              <a:t>) variedad Edwards con la finalidad de diversificar las alternativas de producción tecnológica de este tipo de producto.</a:t>
            </a:r>
            <a:endParaRPr lang="es-PE" dirty="0" smtClean="0"/>
          </a:p>
          <a:p>
            <a:endParaRPr lang="es-PE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789040"/>
            <a:ext cx="3491879" cy="2618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27584" y="332656"/>
            <a:ext cx="78486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Características Fisicoquímicas de la Deshidratación Osmótica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51520" y="1124744"/>
          <a:ext cx="8496945" cy="5571111"/>
        </p:xfrm>
        <a:graphic>
          <a:graphicData uri="http://schemas.openxmlformats.org/drawingml/2006/table">
            <a:tbl>
              <a:tblPr/>
              <a:tblGrid>
                <a:gridCol w="2129238"/>
                <a:gridCol w="2032065"/>
                <a:gridCol w="2238795"/>
                <a:gridCol w="2096847"/>
              </a:tblGrid>
              <a:tr h="6333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TRATAMIENTO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CONCENTRACIÓN (% p/p)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TEMPERATURA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(°C)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FRUCTOSA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4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FRUCTOSA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FRUCTOSA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40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FRUCTOSA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81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SACAROSA INVERTIDA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681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SACAROSA INVERTIDA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81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SACAROSA INVERTIDA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6681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SACAROSA INVERTIDA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T1.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graphicFrame>
        <p:nvGraphicFramePr>
          <p:cNvPr id="5" name="4 Gráfico"/>
          <p:cNvGraphicFramePr/>
          <p:nvPr/>
        </p:nvGraphicFramePr>
        <p:xfrm>
          <a:off x="539552" y="1628800"/>
          <a:ext cx="835292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T2.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7" name="6 Gráfico"/>
          <p:cNvGraphicFramePr/>
          <p:nvPr/>
        </p:nvGraphicFramePr>
        <p:xfrm>
          <a:off x="467544" y="1484784"/>
          <a:ext cx="828091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323528" y="1819274"/>
          <a:ext cx="8568952" cy="4706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T3.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T4.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819274"/>
          <a:ext cx="8208912" cy="427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T5.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700809"/>
          <a:ext cx="8280919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T6.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395536" y="1844825"/>
          <a:ext cx="842493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T7.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981116"/>
          <a:ext cx="8280919" cy="4112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ES" sz="2000" b="1" dirty="0"/>
              <a:t>Efecto del tiempo en la pérdida de agua (WL), ganancia de sólidos (SG), contenido de agua (WC), reducción de peso (WR) y variación de sólidos solubles (SS) durante la deshidratación osmótica del </a:t>
            </a:r>
            <a:r>
              <a:rPr lang="es-ES" sz="2000" b="1" dirty="0" smtClean="0"/>
              <a:t>T8. </a:t>
            </a:r>
            <a:r>
              <a:rPr lang="es-PE" sz="2000" b="1" dirty="0"/>
              <a:t/>
            </a:r>
            <a:br>
              <a:rPr lang="es-PE" sz="2000" b="1" dirty="0"/>
            </a:br>
            <a:endParaRPr lang="es-PE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323528" y="1700808"/>
          <a:ext cx="8424935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Prueba ANVA para los valores de pérdida de agua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23529" y="1916829"/>
          <a:ext cx="8496942" cy="4485337"/>
        </p:xfrm>
        <a:graphic>
          <a:graphicData uri="http://schemas.openxmlformats.org/drawingml/2006/table">
            <a:tbl>
              <a:tblPr/>
              <a:tblGrid>
                <a:gridCol w="2363605"/>
                <a:gridCol w="1350048"/>
                <a:gridCol w="877939"/>
                <a:gridCol w="1162428"/>
                <a:gridCol w="1162428"/>
                <a:gridCol w="1580494"/>
              </a:tblGrid>
              <a:tr h="6791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Suma de cuadrados tipo III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Gl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Media cuadrática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Significación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Modelo corregido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759.080(a)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84.342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2.758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.043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Intersección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66799.436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66799.436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2184.191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bloque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11.022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5.511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.180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.837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41.580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41.580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1.360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.263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CONCENTRACION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132.399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132.399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4.329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.056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TEMPERATURA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297.299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297.299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9.721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125.813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125.813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4.114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.062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TEMPER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82.251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82.251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2.689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.123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 * TEMPER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27.030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27.030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.884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.363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 * TEMPER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41.686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41.686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1.363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.263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Error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428.164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30.583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67986.681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5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corregida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1187.244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323528" y="6488668"/>
            <a:ext cx="2658100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/>
              <a:t>R</a:t>
            </a:r>
            <a:r>
              <a:rPr lang="es-ES" b="1" baseline="30000" dirty="0" smtClean="0"/>
              <a:t>2</a:t>
            </a:r>
            <a:r>
              <a:rPr lang="es-ES" b="1" dirty="0" smtClean="0"/>
              <a:t>=0.64; R</a:t>
            </a:r>
            <a:r>
              <a:rPr lang="es-ES" b="1" baseline="30000" dirty="0" smtClean="0"/>
              <a:t>2</a:t>
            </a:r>
            <a:r>
              <a:rPr lang="es-ES" b="1" dirty="0" smtClean="0"/>
              <a:t>=0.41ajustado.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PROBLEMA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16832"/>
            <a:ext cx="8229600" cy="4389120"/>
          </a:xfrm>
        </p:spPr>
        <p:txBody>
          <a:bodyPr>
            <a:normAutofit/>
          </a:bodyPr>
          <a:lstStyle/>
          <a:p>
            <a:r>
              <a:rPr lang="es-ES" dirty="0" smtClean="0"/>
              <a:t>¿Cuál será el efecto de la concentración (40 y 50 % p/p) y temperatura (40 y 50 °C) de jarabes de fructosa y sacarosa invertida en las características fisicoquímicas y aceptación sensorial de cubos de mango (</a:t>
            </a:r>
            <a:r>
              <a:rPr lang="es-ES" i="1" dirty="0" err="1" smtClean="0"/>
              <a:t>Mangifera</a:t>
            </a:r>
            <a:r>
              <a:rPr lang="es-ES" i="1" dirty="0" smtClean="0"/>
              <a:t> indica</a:t>
            </a:r>
            <a:r>
              <a:rPr lang="es-ES" dirty="0" smtClean="0"/>
              <a:t>) variedad Edwards deshidratado osmoconvectivamente?.</a:t>
            </a:r>
            <a:endParaRPr lang="es-PE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PE" dirty="0" smtClean="0"/>
          </a:p>
          <a:p>
            <a:endParaRPr lang="es-PE" dirty="0" smtClean="0"/>
          </a:p>
          <a:p>
            <a:pPr>
              <a:buNone/>
            </a:pPr>
            <a:endParaRPr lang="es-PE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lum bright="30000" contrast="40000"/>
          </a:blip>
          <a:srcRect/>
          <a:stretch>
            <a:fillRect/>
          </a:stretch>
        </p:blipFill>
        <p:spPr bwMode="auto">
          <a:xfrm>
            <a:off x="5292080" y="4077072"/>
            <a:ext cx="3322250" cy="248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1" dirty="0" smtClean="0"/>
              <a:t>Prueba Duncan para la pérdida de agua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2060847"/>
          <a:ext cx="8280919" cy="4114800"/>
        </p:xfrm>
        <a:graphic>
          <a:graphicData uri="http://schemas.openxmlformats.org/drawingml/2006/table">
            <a:tbl>
              <a:tblPr/>
              <a:tblGrid>
                <a:gridCol w="4139991"/>
                <a:gridCol w="4140928"/>
              </a:tblGrid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0.02662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0.037400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T2-T3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0.040518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0.003163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T3-T7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0.012345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0.005669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0.015727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0.027570</a:t>
                      </a:r>
                      <a:endParaRPr lang="es-PE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Prueba ANVA para los valores de ganancia de sólidos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2060845"/>
          <a:ext cx="8352928" cy="4186503"/>
        </p:xfrm>
        <a:graphic>
          <a:graphicData uri="http://schemas.openxmlformats.org/drawingml/2006/table">
            <a:tbl>
              <a:tblPr/>
              <a:tblGrid>
                <a:gridCol w="3027925"/>
                <a:gridCol w="1101064"/>
                <a:gridCol w="730845"/>
                <a:gridCol w="1470322"/>
                <a:gridCol w="737559"/>
                <a:gridCol w="1285213"/>
              </a:tblGrid>
              <a:tr h="680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Suma de cuadrados tipo III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Media cuadrática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Significación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Modelo corregido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313.172(a)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34.797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3.744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.014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Intersección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4332.519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4332.519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466.108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Bloque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1.027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.514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.055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.946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157.799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157.799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16.977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138.336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138.336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14.883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TEMPERATURA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8.760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8.760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.348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1.915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1.915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.206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.657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.079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.079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.928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1.984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1.984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.213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.651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CONCENTRA*TEMPER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3.271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3.271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.352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.563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Error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130.131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9.295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4775.822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2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corregida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443.303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67544" y="6237312"/>
            <a:ext cx="2650084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/>
              <a:t>R</a:t>
            </a:r>
            <a:r>
              <a:rPr lang="es-ES" b="1" baseline="30000" dirty="0" smtClean="0"/>
              <a:t>2</a:t>
            </a:r>
            <a:r>
              <a:rPr lang="es-ES" b="1" dirty="0" smtClean="0"/>
              <a:t>=0.71; R</a:t>
            </a:r>
            <a:r>
              <a:rPr lang="es-ES" b="1" baseline="30000" dirty="0" smtClean="0"/>
              <a:t>2</a:t>
            </a:r>
            <a:r>
              <a:rPr lang="es-ES" b="1" dirty="0" smtClean="0"/>
              <a:t>=0.52 ajustado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Prueba Duncan para la ganancia de sólidos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916831"/>
          <a:ext cx="8136903" cy="4680520"/>
        </p:xfrm>
        <a:graphic>
          <a:graphicData uri="http://schemas.openxmlformats.org/drawingml/2006/table">
            <a:tbl>
              <a:tblPr/>
              <a:tblGrid>
                <a:gridCol w="4067991"/>
                <a:gridCol w="4068912"/>
              </a:tblGrid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0.013565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0.012739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0.003323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0.009999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0.000279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0.000800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0.007405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0.032056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0.026852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/>
              <a:t>Prueba ANVA para los valores de contenido de agua durante la DO de cubos de mango Edwards</a:t>
            </a:r>
            <a:endParaRPr lang="es-PE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11560" y="1988838"/>
          <a:ext cx="8064897" cy="4217088"/>
        </p:xfrm>
        <a:graphic>
          <a:graphicData uri="http://schemas.openxmlformats.org/drawingml/2006/table">
            <a:tbl>
              <a:tblPr/>
              <a:tblGrid>
                <a:gridCol w="2246657"/>
                <a:gridCol w="1283250"/>
                <a:gridCol w="1046760"/>
                <a:gridCol w="1158220"/>
                <a:gridCol w="964376"/>
                <a:gridCol w="1365634"/>
              </a:tblGrid>
              <a:tr h="6560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Suma de cuadrados tipo III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Media cuadrática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Significación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Modelo corregido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1751.708(a)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194.634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72.825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6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Intersección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53865.375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53865.375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20154.528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1.886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.191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CONCENTRACION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1457.042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1457.042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545.174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TEMPERATURA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181.500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181.500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67.911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Bloque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.250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.125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.047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.954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.390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.542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66.667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66.667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24.944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37.500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37.500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14.031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4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2.667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2.667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.998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.335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Error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37.417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2.673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55654.500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39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corregida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1789.125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683568" y="6237312"/>
            <a:ext cx="2972289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/>
              <a:t>R</a:t>
            </a:r>
            <a:r>
              <a:rPr lang="es-ES" b="1" baseline="30000" dirty="0" smtClean="0"/>
              <a:t>2</a:t>
            </a:r>
            <a:r>
              <a:rPr lang="es-ES" b="1" dirty="0" smtClean="0"/>
              <a:t>=0.98 y el R</a:t>
            </a:r>
            <a:r>
              <a:rPr lang="es-ES" b="1" baseline="30000" dirty="0" smtClean="0"/>
              <a:t>2</a:t>
            </a:r>
            <a:r>
              <a:rPr lang="es-ES" b="1" dirty="0" smtClean="0"/>
              <a:t> ajustado=0.97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b="1" dirty="0" smtClean="0"/>
              <a:t>Prueba Duncan para el contenido de agua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589622"/>
          <a:ext cx="8208911" cy="5120640"/>
        </p:xfrm>
        <a:graphic>
          <a:graphicData uri="http://schemas.openxmlformats.org/drawingml/2006/table">
            <a:tbl>
              <a:tblPr/>
              <a:tblGrid>
                <a:gridCol w="4103991"/>
                <a:gridCol w="4104920"/>
              </a:tblGrid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T1-T2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0.000062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T1-T3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0.000036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0.000025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0.000156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0.000033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0.000027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T2-T3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0.000242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T2-T4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0.000037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0.000085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0.005340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0.000099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0.000065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028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T3-T4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0.041128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/>
              <a:t>Prueba ANVA para los valores de variación de sólidos solubles durante la DO de cubos de mango (</a:t>
            </a:r>
            <a:r>
              <a:rPr lang="es-ES" sz="2800" b="1" i="1" dirty="0" err="1" smtClean="0"/>
              <a:t>Mangifera</a:t>
            </a:r>
            <a:r>
              <a:rPr lang="es-ES" sz="2800" b="1" i="1" dirty="0" smtClean="0"/>
              <a:t> indica</a:t>
            </a:r>
            <a:r>
              <a:rPr lang="es-ES" sz="2800" b="1" dirty="0" smtClean="0"/>
              <a:t>) Edwards.</a:t>
            </a:r>
            <a:r>
              <a:rPr lang="es-PE" sz="2800" b="1" dirty="0" smtClean="0"/>
              <a:t/>
            </a:r>
            <a:br>
              <a:rPr lang="es-PE" sz="2800" b="1" dirty="0" smtClean="0"/>
            </a:br>
            <a:endParaRPr lang="es-PE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2060842"/>
          <a:ext cx="8136905" cy="4425564"/>
        </p:xfrm>
        <a:graphic>
          <a:graphicData uri="http://schemas.openxmlformats.org/drawingml/2006/table">
            <a:tbl>
              <a:tblPr/>
              <a:tblGrid>
                <a:gridCol w="2266716"/>
                <a:gridCol w="1294708"/>
                <a:gridCol w="1056106"/>
                <a:gridCol w="1168562"/>
                <a:gridCol w="972986"/>
                <a:gridCol w="1377827"/>
              </a:tblGrid>
              <a:tr h="6498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Fuente</a:t>
                      </a: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Suma de cuadrados tipo III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Gl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Media cuadrática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Significación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Modelo corregido</a:t>
                      </a: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164.882(a)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18.320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6.160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2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Intersección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41118.482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41118.482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13825.764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Bloque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7.803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3.902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1.312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4.167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4.167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1.401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.256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CONCENTRACION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99.227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99.227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33.364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TEMPERATURA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29.040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29.040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9.764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21.282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21.282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7.156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.018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.135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.135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.045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.834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CONCENTRA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.002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.001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.981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3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S" sz="140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62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 * CONCENTRA * TEMPER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3.227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3.227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1.085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.315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Error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41.637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2.974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41325.000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2417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 corregida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206.518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es-PE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539552" y="6488668"/>
            <a:ext cx="2702984" cy="36933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es-ES" b="1" dirty="0" smtClean="0"/>
              <a:t>R</a:t>
            </a:r>
            <a:r>
              <a:rPr lang="es-ES" b="1" baseline="30000" dirty="0" smtClean="0"/>
              <a:t>2</a:t>
            </a:r>
            <a:r>
              <a:rPr lang="es-ES" b="1" dirty="0" smtClean="0"/>
              <a:t>=0.80; R</a:t>
            </a:r>
            <a:r>
              <a:rPr lang="es-ES" b="1" baseline="30000" dirty="0" smtClean="0"/>
              <a:t>2</a:t>
            </a:r>
            <a:r>
              <a:rPr lang="es-ES" b="1" dirty="0" smtClean="0"/>
              <a:t>= 0.67 ajustado</a:t>
            </a:r>
            <a:endParaRPr lang="es-P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981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/>
              <a:t>Prueba Duncan para la variación de sólidos solubles durante la DO de cubos de mango (</a:t>
            </a:r>
            <a:r>
              <a:rPr lang="es-ES" sz="2800" b="1" i="1" dirty="0" err="1" smtClean="0"/>
              <a:t>Mangifera</a:t>
            </a:r>
            <a:r>
              <a:rPr lang="es-ES" sz="2800" b="1" i="1" dirty="0" smtClean="0"/>
              <a:t> indica</a:t>
            </a:r>
            <a:r>
              <a:rPr lang="es-ES" sz="2800" b="1" dirty="0" smtClean="0"/>
              <a:t>) Edwards.</a:t>
            </a:r>
            <a:r>
              <a:rPr lang="es-PE" sz="2800" b="1" dirty="0" smtClean="0"/>
              <a:t/>
            </a:r>
            <a:br>
              <a:rPr lang="es-PE" sz="2800" b="1" dirty="0" smtClean="0"/>
            </a:br>
            <a:endParaRPr lang="es-PE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1508760"/>
          <a:ext cx="8064896" cy="5349240"/>
        </p:xfrm>
        <a:graphic>
          <a:graphicData uri="http://schemas.openxmlformats.org/drawingml/2006/table">
            <a:tbl>
              <a:tblPr/>
              <a:tblGrid>
                <a:gridCol w="4031992"/>
                <a:gridCol w="4032904"/>
              </a:tblGrid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0.000701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0.000163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0.047697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0.006878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0.007642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0.000178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0.026956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0.005686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0.006239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0.045453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0.010057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532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0.010894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/>
              <a:t>Coeficiente de Difusividad Efectiva media para cada tratamiento</a:t>
            </a:r>
            <a:endParaRPr lang="es-PE" sz="36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83569" y="2060850"/>
          <a:ext cx="7920879" cy="3859736"/>
        </p:xfrm>
        <a:graphic>
          <a:graphicData uri="http://schemas.openxmlformats.org/drawingml/2006/table">
            <a:tbl>
              <a:tblPr/>
              <a:tblGrid>
                <a:gridCol w="2048681"/>
                <a:gridCol w="3249989"/>
                <a:gridCol w="2622209"/>
              </a:tblGrid>
              <a:tr h="688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TRATAMIENTO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TIEMPO DE </a:t>
                      </a:r>
                      <a:r>
                        <a:rPr lang="es-E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EQUILIBRIO </a:t>
                      </a: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(h)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s-ES" sz="2400" b="1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ef</a:t>
                      </a: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</a:t>
                      </a:r>
                      <a:r>
                        <a:rPr lang="es-ES" sz="24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/s)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1.29876E-08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1.1563E-08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1.61681E-08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1.65872E-08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1.14079E-08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1.31041E-08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1.24135E-08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91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1.36258E-08</a:t>
                      </a:r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0618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Prueba ANVA para los valores de Difusividad Efectiva media durante la DO de cubos de mango Edwards.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0" y="2060849"/>
          <a:ext cx="8136905" cy="4194755"/>
        </p:xfrm>
        <a:graphic>
          <a:graphicData uri="http://schemas.openxmlformats.org/drawingml/2006/table">
            <a:tbl>
              <a:tblPr/>
              <a:tblGrid>
                <a:gridCol w="2494765"/>
                <a:gridCol w="1128428"/>
                <a:gridCol w="1128428"/>
                <a:gridCol w="1128428"/>
                <a:gridCol w="1128428"/>
                <a:gridCol w="1128428"/>
              </a:tblGrid>
              <a:tr h="331465"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Degr. of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65"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Freedom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SS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MS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F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Intercept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42.74108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42.74108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305.3169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0.000000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0.10865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0.10865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0.7762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0.391360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0.38499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0.38499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2.7502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0.116717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TEMP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0.02202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0.02202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0.1573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0.696905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JARABE*CONCENTR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0.10560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0.10560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0.7544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0.397937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JARABE*TEMP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0.09842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0.09842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0.7031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0.414105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CONCENTR*TEMP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0.01337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0.01337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0.0955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0.761283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03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JARABE*CONCENTR*TEMP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0.00393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0.00393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0.0280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0.869096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Error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2.23983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0.13999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PE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PE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2.93734</a:t>
                      </a:r>
                      <a:endParaRPr lang="es-PE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80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8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Isoterma de adsorción para el T1 (FRUCTOSA-40%-40°C)</a:t>
            </a:r>
            <a:endParaRPr lang="es-P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539552" y="1844824"/>
          <a:ext cx="8208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OBJETIVOS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Objetivo general</a:t>
            </a:r>
          </a:p>
          <a:p>
            <a:pPr lvl="1"/>
            <a:r>
              <a:rPr lang="es-ES" dirty="0" smtClean="0"/>
              <a:t>Evaluar el efecto de la concentración (40% y 50% p/p)  y temperatura (40 y 50 °C) de los jarabes de fructosa y sacarosa invertida en las características fisicoquímicas y aceptación sensorial de cubos de mango (</a:t>
            </a:r>
            <a:r>
              <a:rPr lang="es-ES" i="1" dirty="0" err="1" smtClean="0"/>
              <a:t>Mangifera</a:t>
            </a:r>
            <a:r>
              <a:rPr lang="es-ES" i="1" dirty="0" smtClean="0"/>
              <a:t> indica</a:t>
            </a:r>
            <a:r>
              <a:rPr lang="es-ES" dirty="0" smtClean="0"/>
              <a:t>) variedad Edwards deshidratado osmoconvectivamente.</a:t>
            </a:r>
            <a:endParaRPr lang="es-PE" dirty="0" smtClean="0"/>
          </a:p>
          <a:p>
            <a:pPr lvl="1">
              <a:buNone/>
            </a:pP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Isoterma de adsorción para el T2 (FRUCTOSA-40%-50°C)</a:t>
            </a:r>
            <a:endParaRPr lang="es-P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395536" y="1556792"/>
          <a:ext cx="835292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Isoterma de adsorción para el T3 (FRUCTOSA-50%-40°C)</a:t>
            </a:r>
            <a:endParaRPr lang="es-P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539552" y="2057400"/>
          <a:ext cx="8136904" cy="4395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Isoterma de adsorción para el T4 (FRUCTOSA-50%-50°C)</a:t>
            </a:r>
            <a:endParaRPr lang="es-P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395536" y="2195512"/>
          <a:ext cx="8280920" cy="4257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/>
              <a:t>Isoterma de adsorción para el T5 (SACAROSA INVERTIDA-40%-40°C)</a:t>
            </a:r>
            <a:endParaRPr lang="es-PE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772816"/>
          <a:ext cx="8208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/>
              <a:t>Isoterma de adsorción para el T6 (SACAROSA INVERTIDA-40%-50°C)</a:t>
            </a:r>
            <a:endParaRPr lang="es-PE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628800"/>
          <a:ext cx="820891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/>
              <a:t>Isoterma de adsorción para el T7 (SACAROSA INVERTIDA-50%-40°C)</a:t>
            </a:r>
            <a:endParaRPr lang="es-PE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556792"/>
          <a:ext cx="835292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/>
              <a:t>Isoterma de adsorción para el T8 (SACAROSA INVERTIDA-50%-50°C)</a:t>
            </a:r>
            <a:endParaRPr lang="es-PE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PE"/>
          </a:p>
        </p:txBody>
      </p:sp>
      <p:graphicFrame>
        <p:nvGraphicFramePr>
          <p:cNvPr id="4" name="3 Gráfico"/>
          <p:cNvGraphicFramePr/>
          <p:nvPr/>
        </p:nvGraphicFramePr>
        <p:xfrm>
          <a:off x="467544" y="1772816"/>
          <a:ext cx="8208912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es-ES" sz="3200" b="1" dirty="0" smtClean="0"/>
              <a:t>Caracterización final de los cubos de mango deshidratados osmoconvectivamente.</a:t>
            </a:r>
            <a:r>
              <a:rPr lang="es-PE" sz="3200" b="1" dirty="0" smtClean="0"/>
              <a:t/>
            </a:r>
            <a:br>
              <a:rPr lang="es-PE" sz="3200" b="1" dirty="0" smtClean="0"/>
            </a:br>
            <a:endParaRPr lang="es-PE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8" y="1844822"/>
          <a:ext cx="8280917" cy="4320479"/>
        </p:xfrm>
        <a:graphic>
          <a:graphicData uri="http://schemas.openxmlformats.org/drawingml/2006/table">
            <a:tbl>
              <a:tblPr/>
              <a:tblGrid>
                <a:gridCol w="2069528"/>
                <a:gridCol w="2070463"/>
                <a:gridCol w="2070463"/>
                <a:gridCol w="2070463"/>
              </a:tblGrid>
              <a:tr h="8640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TRATAMIENTO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HUMEDAD (%)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SÓLIDOS TOTALES (%)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SÓLIDOS SOLUBLES (%)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22.35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77.65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45.3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22.51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77.49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48.2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22.03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77.97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49.5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22.48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77.52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50.1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22.07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77.93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43.6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22.58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77.42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45.2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22.39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77.61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48.4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22.45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77.55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49.6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Autofit/>
          </a:bodyPr>
          <a:lstStyle/>
          <a:p>
            <a:r>
              <a:rPr lang="es-PE" sz="4000" b="1" dirty="0" smtClean="0"/>
              <a:t>Evaluación Sensorial – Atributo color</a:t>
            </a:r>
            <a:endParaRPr lang="es-PE" sz="40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524000" y="1844825"/>
          <a:ext cx="6096000" cy="439248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TRATAMIENTO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PUNTAJE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291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88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227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27584" y="119675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</a:t>
            </a:r>
            <a:r>
              <a:rPr lang="es-PE" sz="2400" b="1" dirty="0" err="1" smtClean="0"/>
              <a:t>Friedman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475656" y="1737360"/>
          <a:ext cx="6479401" cy="5120640"/>
        </p:xfrm>
        <a:graphic>
          <a:graphicData uri="http://schemas.openxmlformats.org/drawingml/2006/table">
            <a:tbl>
              <a:tblPr/>
              <a:tblGrid>
                <a:gridCol w="3239334"/>
                <a:gridCol w="3240067"/>
              </a:tblGrid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T1-T2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0.0431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T1-T5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0.0008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0.0018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T2-T4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0.0205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0.0026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T3-T4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0.0477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T4-T7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0.0005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T4-T8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0.0174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T5-T6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0.0053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T6-T7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0375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T6-T8</a:t>
                      </a:r>
                      <a:endParaRPr lang="es-PE" sz="105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0.0017</a:t>
                      </a:r>
                      <a:endParaRPr lang="es-PE" sz="105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467544" y="-182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Evaluación Sensorial – Atributo color</a:t>
            </a:r>
            <a:endParaRPr kumimoji="0" lang="es-PE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27584" y="95111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Duncan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dirty="0" smtClean="0"/>
              <a:t>Objetivo específico</a:t>
            </a:r>
          </a:p>
          <a:p>
            <a:pPr lvl="1"/>
            <a:r>
              <a:rPr lang="es-ES" dirty="0" smtClean="0"/>
              <a:t>Determinar </a:t>
            </a:r>
            <a:r>
              <a:rPr lang="es-ES" dirty="0" smtClean="0"/>
              <a:t>los parámetros (jarabe, concentración y temperatura) que permitan una mayor aceptación sensorial de los cubos de mango (</a:t>
            </a:r>
            <a:r>
              <a:rPr lang="es-ES" i="1" dirty="0" err="1" smtClean="0"/>
              <a:t>Mangifera</a:t>
            </a:r>
            <a:r>
              <a:rPr lang="es-ES" i="1" dirty="0" smtClean="0"/>
              <a:t> indica</a:t>
            </a:r>
            <a:r>
              <a:rPr lang="es-ES" dirty="0" smtClean="0"/>
              <a:t>) deshidratados osmoconvectivamente.</a:t>
            </a:r>
            <a:endParaRPr lang="es-PE" dirty="0" smtClean="0"/>
          </a:p>
          <a:p>
            <a:pPr lvl="1">
              <a:buNone/>
            </a:pP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es-PE" sz="4000" b="1" dirty="0" smtClean="0"/>
              <a:t>Evaluación Sensorial – Atributo textura</a:t>
            </a:r>
            <a:endParaRPr lang="es-PE" sz="4000" b="1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1524000" y="2204868"/>
          <a:ext cx="6096000" cy="41148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TRATAMIENTO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PUNTAJE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173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184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220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278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</a:rPr>
                        <a:t>T6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Times New Roman"/>
                        </a:rPr>
                        <a:t>304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169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4491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234</a:t>
                      </a:r>
                      <a:endParaRPr lang="es-PE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827584" y="1455167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</a:t>
            </a:r>
            <a:r>
              <a:rPr lang="es-PE" sz="2400" b="1" dirty="0" err="1" smtClean="0"/>
              <a:t>Friedman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Autofit/>
          </a:bodyPr>
          <a:lstStyle/>
          <a:p>
            <a:r>
              <a:rPr lang="es-PE" sz="4000" b="1" dirty="0" smtClean="0"/>
              <a:t>Evaluación Sensorial – Atributo textura</a:t>
            </a:r>
            <a:endParaRPr lang="es-PE" sz="4000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403648" y="1556792"/>
          <a:ext cx="6480720" cy="5212080"/>
        </p:xfrm>
        <a:graphic>
          <a:graphicData uri="http://schemas.openxmlformats.org/drawingml/2006/table">
            <a:tbl>
              <a:tblPr/>
              <a:tblGrid>
                <a:gridCol w="3239993"/>
                <a:gridCol w="3240727"/>
              </a:tblGrid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T1-T4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0.0219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0.0068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T2-T3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0.0182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0.0029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0.0031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0.0263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0.0066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0.0097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0.0391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T6-T7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0.0016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8209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T7-T8</a:t>
                      </a:r>
                      <a:endParaRPr lang="es-PE" sz="11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0.0028</a:t>
                      </a:r>
                      <a:endParaRPr lang="es-PE" sz="11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9552" marR="5955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123914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Duncan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es-PE" sz="4000" b="1" dirty="0" smtClean="0"/>
              <a:t>Evaluación Sensorial – Atributo sabor</a:t>
            </a:r>
            <a:endParaRPr lang="es-PE" sz="4000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524000" y="2132859"/>
          <a:ext cx="6096000" cy="41148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TRATAMIENTO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PUNTAJE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209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165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161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244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288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246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179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94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T8</a:t>
                      </a:r>
                      <a:endParaRPr lang="es-PE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307</a:t>
                      </a:r>
                      <a:endParaRPr lang="es-PE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683568" y="119675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</a:t>
            </a:r>
            <a:r>
              <a:rPr lang="es-PE" sz="2400" b="1" dirty="0" err="1" smtClean="0"/>
              <a:t>Friedman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Autofit/>
          </a:bodyPr>
          <a:lstStyle/>
          <a:p>
            <a:r>
              <a:rPr lang="es-PE" sz="4000" b="1" dirty="0" smtClean="0"/>
              <a:t>Evaluación Sensorial – Atributo sabor</a:t>
            </a:r>
            <a:endParaRPr lang="es-PE" sz="4000" b="1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043608" y="1600200"/>
          <a:ext cx="6984775" cy="5760720"/>
        </p:xfrm>
        <a:graphic>
          <a:graphicData uri="http://schemas.openxmlformats.org/drawingml/2006/table">
            <a:tbl>
              <a:tblPr/>
              <a:tblGrid>
                <a:gridCol w="3491992"/>
                <a:gridCol w="3492783"/>
              </a:tblGrid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PAR DE TRATAMIENTOS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VALOR p SIGNIFICATIVO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0.0396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T1-T3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0.0197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T1-T8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0.0002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T2-T8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T3-T4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T3-T8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0.0255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0.0041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T4-T8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0.0015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T5-T6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0.0239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T5-T7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0.0037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T6-T8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0.0019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1552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T7-T8</a:t>
                      </a:r>
                      <a:endParaRPr lang="es-PE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485900" algn="l"/>
                        </a:tabLs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0.000</a:t>
                      </a:r>
                      <a:endParaRPr lang="es-PE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779" marR="5877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1239143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400" b="1" dirty="0" smtClean="0"/>
              <a:t>Prueba de Duncan</a:t>
            </a:r>
            <a:endParaRPr lang="es-P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b="1" dirty="0" smtClean="0"/>
              <a:t>CONCLUSIONES</a:t>
            </a:r>
            <a:endParaRPr lang="es-PE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 determinó que la concentración de los jarabes y la temperatura influyeron significativamente en las variables dependientes (p&lt;0.05), pero no influyeron lo suficiente en la </a:t>
            </a:r>
            <a:r>
              <a:rPr lang="es-ES" dirty="0" err="1" smtClean="0"/>
              <a:t>D</a:t>
            </a:r>
            <a:r>
              <a:rPr lang="es-ES" baseline="-25000" dirty="0" err="1" smtClean="0"/>
              <a:t>ef</a:t>
            </a:r>
            <a:r>
              <a:rPr lang="es-ES" dirty="0" smtClean="0"/>
              <a:t> (p&gt;0.05).</a:t>
            </a:r>
            <a:endParaRPr lang="es-PE" dirty="0" smtClean="0"/>
          </a:p>
          <a:p>
            <a:r>
              <a:rPr lang="es-PE" dirty="0" smtClean="0"/>
              <a:t>Se determinó que en el T4 existió mayor efecto en la pérdida de agua, ganancia de sólidos, reducción de peso, variación de sólidos solubles y coeficiente de difusividad. 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03845"/>
            <a:ext cx="8229600" cy="5505475"/>
          </a:xfrm>
        </p:spPr>
        <p:txBody>
          <a:bodyPr>
            <a:normAutofit/>
          </a:bodyPr>
          <a:lstStyle/>
          <a:p>
            <a:r>
              <a:rPr lang="es-PE" dirty="0" smtClean="0"/>
              <a:t>El T8 obtuvo el menor valor en la característica de contenido de agua, es decir, que perdió más agua durante la deshidratación osmótica.</a:t>
            </a:r>
            <a:endParaRPr lang="es-PE" smtClean="0"/>
          </a:p>
          <a:p>
            <a:endParaRPr lang="es-PE" dirty="0" smtClean="0"/>
          </a:p>
          <a:p>
            <a:r>
              <a:rPr lang="es-ES" dirty="0" smtClean="0"/>
              <a:t>Se determinó que el T6 fue el más aceptado por el panel de jueces no entrenados durante las pruebas de evaluación sensorial al color, textura y sabor de los cubos de mango (</a:t>
            </a:r>
            <a:r>
              <a:rPr lang="es-ES" i="1" dirty="0" err="1" smtClean="0"/>
              <a:t>Mangifera</a:t>
            </a:r>
            <a:r>
              <a:rPr lang="es-ES" i="1" dirty="0" smtClean="0"/>
              <a:t> indica</a:t>
            </a:r>
            <a:r>
              <a:rPr lang="es-ES" dirty="0" smtClean="0"/>
              <a:t>) variedad Edwards deshidratado osmoconvectivamente.</a:t>
            </a:r>
            <a:endParaRPr lang="es-PE" dirty="0" smtClean="0"/>
          </a:p>
          <a:p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140968"/>
            <a:ext cx="8229600" cy="1143000"/>
          </a:xfrm>
        </p:spPr>
        <p:txBody>
          <a:bodyPr>
            <a:noAutofit/>
          </a:bodyPr>
          <a:lstStyle/>
          <a:p>
            <a:r>
              <a:rPr lang="es-PE" sz="8000" b="1" dirty="0" smtClean="0"/>
              <a:t>GRACIAS</a:t>
            </a:r>
            <a:endParaRPr lang="es-PE" sz="8000" b="1" dirty="0"/>
          </a:p>
        </p:txBody>
      </p:sp>
      <p:pic>
        <p:nvPicPr>
          <p:cNvPr id="1026" name="Picture 2" descr="http://t2.gstatic.com/images?q=tbn:ANd9GcSdJKdGybam1iiKqB4y1WqLlHX2QVrD4ysuW_f8-uYp39ZD8slV9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6024">
            <a:off x="4283968" y="1340768"/>
            <a:ext cx="4820968" cy="48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MATERIALES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dirty="0" smtClean="0"/>
              <a:t>Mango (</a:t>
            </a:r>
            <a:r>
              <a:rPr lang="es-PE" i="1" dirty="0" err="1" smtClean="0"/>
              <a:t>Mangifera</a:t>
            </a:r>
            <a:r>
              <a:rPr lang="es-PE" i="1" dirty="0" smtClean="0"/>
              <a:t> indica</a:t>
            </a:r>
            <a:r>
              <a:rPr lang="es-PE" dirty="0" smtClean="0"/>
              <a:t>) Edwards</a:t>
            </a:r>
          </a:p>
          <a:p>
            <a:r>
              <a:rPr lang="es-PE" dirty="0" smtClean="0"/>
              <a:t>Sacarosa</a:t>
            </a:r>
          </a:p>
          <a:p>
            <a:r>
              <a:rPr lang="es-PE" dirty="0" smtClean="0"/>
              <a:t>Fructosa</a:t>
            </a:r>
          </a:p>
          <a:p>
            <a:r>
              <a:rPr lang="es-PE" dirty="0" smtClean="0"/>
              <a:t>Vaso de precipitación (1000, 100 y 50 ml)</a:t>
            </a:r>
          </a:p>
          <a:p>
            <a:r>
              <a:rPr lang="es-PE" dirty="0" smtClean="0"/>
              <a:t>Probeta (100 ml)</a:t>
            </a:r>
          </a:p>
          <a:p>
            <a:r>
              <a:rPr lang="es-PE" dirty="0" smtClean="0"/>
              <a:t>Pipeta (5 y 10 ml)</a:t>
            </a:r>
          </a:p>
          <a:p>
            <a:r>
              <a:rPr lang="es-PE" dirty="0" smtClean="0"/>
              <a:t>Placas </a:t>
            </a:r>
            <a:r>
              <a:rPr lang="es-PE" dirty="0" err="1" smtClean="0"/>
              <a:t>petri</a:t>
            </a:r>
            <a:r>
              <a:rPr lang="es-PE" dirty="0" smtClean="0"/>
              <a:t> (3,5 y 10 cm diámetro)</a:t>
            </a:r>
          </a:p>
          <a:p>
            <a:r>
              <a:rPr lang="es-PE" dirty="0" smtClean="0"/>
              <a:t>Bureta para titulación</a:t>
            </a:r>
            <a:endParaRPr lang="es-P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EQUIPOS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PE" dirty="0" smtClean="0"/>
              <a:t>Balanza </a:t>
            </a:r>
            <a:r>
              <a:rPr lang="es-PE" dirty="0" err="1" smtClean="0"/>
              <a:t>SemianalíticaHXB</a:t>
            </a:r>
            <a:r>
              <a:rPr lang="es-PE" dirty="0" smtClean="0"/>
              <a:t>. 0-600 g. Precisión 0.01 g.</a:t>
            </a:r>
          </a:p>
          <a:p>
            <a:r>
              <a:rPr lang="es-PE" dirty="0" smtClean="0"/>
              <a:t>Estufa BLUE M (0-275°C).</a:t>
            </a:r>
          </a:p>
          <a:p>
            <a:r>
              <a:rPr lang="es-PE" dirty="0" smtClean="0"/>
              <a:t>Cortadora de Cubos</a:t>
            </a:r>
          </a:p>
          <a:p>
            <a:r>
              <a:rPr lang="es-PE" dirty="0" smtClean="0"/>
              <a:t>Termómetro (0-150°C).</a:t>
            </a:r>
          </a:p>
          <a:p>
            <a:r>
              <a:rPr lang="es-PE" dirty="0" smtClean="0"/>
              <a:t>Agitador magnético VWR SCIENTIFIC PRODUCTS 370 HOT PLATE STIRRER.</a:t>
            </a:r>
          </a:p>
          <a:p>
            <a:r>
              <a:rPr lang="es-PE" dirty="0" smtClean="0"/>
              <a:t>Secador convectivo</a:t>
            </a:r>
          </a:p>
          <a:p>
            <a:r>
              <a:rPr lang="es-PE" dirty="0" err="1" smtClean="0"/>
              <a:t>Brixómetro</a:t>
            </a:r>
            <a:r>
              <a:rPr lang="es-PE" dirty="0" smtClean="0"/>
              <a:t> digital (0-45°Bx) y (50-92°Bx)</a:t>
            </a:r>
          </a:p>
          <a:p>
            <a:r>
              <a:rPr lang="es-PE" dirty="0" smtClean="0"/>
              <a:t>Selladora de bolsas</a:t>
            </a:r>
          </a:p>
          <a:p>
            <a:r>
              <a:rPr lang="es-PE" dirty="0" smtClean="0"/>
              <a:t>pH metro digital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PE" b="1" dirty="0" smtClean="0"/>
              <a:t>DISEÑO EXPERIMENTAL</a:t>
            </a:r>
            <a:endParaRPr lang="es-PE" b="1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36512" y="1238250"/>
            <a:ext cx="7416824" cy="5278438"/>
            <a:chOff x="1570" y="2149"/>
            <a:chExt cx="13073" cy="8314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1570" y="2149"/>
              <a:ext cx="13073" cy="5838"/>
              <a:chOff x="1570" y="2149"/>
              <a:chExt cx="13073" cy="5838"/>
            </a:xfrm>
          </p:grpSpPr>
          <p:grpSp>
            <p:nvGrpSpPr>
              <p:cNvPr id="1028" name="Group 4"/>
              <p:cNvGrpSpPr>
                <a:grpSpLocks/>
              </p:cNvGrpSpPr>
              <p:nvPr/>
            </p:nvGrpSpPr>
            <p:grpSpPr bwMode="auto">
              <a:xfrm>
                <a:off x="1915" y="2149"/>
                <a:ext cx="12279" cy="5147"/>
                <a:chOff x="1915" y="2149"/>
                <a:chExt cx="12279" cy="5147"/>
              </a:xfrm>
            </p:grpSpPr>
            <p:sp>
              <p:nvSpPr>
                <p:cNvPr id="1029" name="Rectangle 5"/>
                <p:cNvSpPr>
                  <a:spLocks noChangeArrowheads="1"/>
                </p:cNvSpPr>
                <p:nvPr/>
              </p:nvSpPr>
              <p:spPr bwMode="auto">
                <a:xfrm>
                  <a:off x="6448" y="2149"/>
                  <a:ext cx="3395" cy="6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CUBOS DE MANGO EDWARDS</a:t>
                  </a:r>
                  <a:endParaRPr kumimoji="0" lang="es-P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030" name="Group 6"/>
                <p:cNvGrpSpPr>
                  <a:grpSpLocks/>
                </p:cNvGrpSpPr>
                <p:nvPr/>
              </p:nvGrpSpPr>
              <p:grpSpPr bwMode="auto">
                <a:xfrm>
                  <a:off x="4277" y="4006"/>
                  <a:ext cx="7651" cy="1091"/>
                  <a:chOff x="4277" y="4006"/>
                  <a:chExt cx="7651" cy="1091"/>
                </a:xfrm>
              </p:grpSpPr>
              <p:cxnSp>
                <p:nvCxnSpPr>
                  <p:cNvPr id="1031" name="AutoShape 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146" y="4006"/>
                    <a:ext cx="1" cy="50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1032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4277" y="4521"/>
                    <a:ext cx="7651" cy="576"/>
                    <a:chOff x="4277" y="3681"/>
                    <a:chExt cx="7651" cy="576"/>
                  </a:xfrm>
                </p:grpSpPr>
                <p:cxnSp>
                  <p:nvCxnSpPr>
                    <p:cNvPr id="1033" name="AutoShape 9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277" y="3681"/>
                      <a:ext cx="7651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34" name="AutoShape 1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77" y="3681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035" name="AutoShape 1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928" y="3682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</p:grpSp>
            </p:grpSp>
            <p:cxnSp>
              <p:nvCxnSpPr>
                <p:cNvPr id="1036" name="AutoShape 12"/>
                <p:cNvCxnSpPr>
                  <a:cxnSpLocks noChangeShapeType="1"/>
                </p:cNvCxnSpPr>
                <p:nvPr/>
              </p:nvCxnSpPr>
              <p:spPr bwMode="auto">
                <a:xfrm>
                  <a:off x="8170" y="2708"/>
                  <a:ext cx="1" cy="577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1037" name="Rectangle 13"/>
                <p:cNvSpPr>
                  <a:spLocks noChangeArrowheads="1"/>
                </p:cNvSpPr>
                <p:nvPr/>
              </p:nvSpPr>
              <p:spPr bwMode="auto">
                <a:xfrm>
                  <a:off x="6457" y="3292"/>
                  <a:ext cx="3395" cy="68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Deshidratación osmótica</a:t>
                  </a:r>
                  <a:endParaRPr kumimoji="0" lang="es-P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8" name="Rectangle 14"/>
                <p:cNvSpPr>
                  <a:spLocks noChangeArrowheads="1"/>
                </p:cNvSpPr>
                <p:nvPr/>
              </p:nvSpPr>
              <p:spPr bwMode="auto">
                <a:xfrm>
                  <a:off x="3439" y="5096"/>
                  <a:ext cx="1590" cy="5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Jarabe de Fructosa</a:t>
                  </a:r>
                  <a:endParaRPr kumimoji="0" lang="es-P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9" name="Rectangle 15"/>
                <p:cNvSpPr>
                  <a:spLocks noChangeArrowheads="1"/>
                </p:cNvSpPr>
                <p:nvPr/>
              </p:nvSpPr>
              <p:spPr bwMode="auto">
                <a:xfrm>
                  <a:off x="10867" y="5105"/>
                  <a:ext cx="2095" cy="5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9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Jarabe de Sacarosa Invertida</a:t>
                  </a:r>
                  <a:endParaRPr kumimoji="0" lang="es-PE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040" name="Group 16"/>
                <p:cNvGrpSpPr>
                  <a:grpSpLocks/>
                </p:cNvGrpSpPr>
                <p:nvPr/>
              </p:nvGrpSpPr>
              <p:grpSpPr bwMode="auto">
                <a:xfrm>
                  <a:off x="2851" y="5653"/>
                  <a:ext cx="2797" cy="710"/>
                  <a:chOff x="4277" y="4006"/>
                  <a:chExt cx="7651" cy="1091"/>
                </a:xfrm>
              </p:grpSpPr>
              <p:cxnSp>
                <p:nvCxnSpPr>
                  <p:cNvPr id="1041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146" y="4006"/>
                    <a:ext cx="1" cy="50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10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4277" y="4521"/>
                    <a:ext cx="7651" cy="576"/>
                    <a:chOff x="4277" y="3681"/>
                    <a:chExt cx="7651" cy="576"/>
                  </a:xfrm>
                </p:grpSpPr>
                <p:cxnSp>
                  <p:nvCxnSpPr>
                    <p:cNvPr id="1043" name="AutoShape 19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277" y="3681"/>
                      <a:ext cx="7651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44" name="AutoShape 20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77" y="3681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045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928" y="3682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</p:grpSp>
            </p:grpSp>
            <p:grpSp>
              <p:nvGrpSpPr>
                <p:cNvPr id="1046" name="Group 22"/>
                <p:cNvGrpSpPr>
                  <a:grpSpLocks/>
                </p:cNvGrpSpPr>
                <p:nvPr/>
              </p:nvGrpSpPr>
              <p:grpSpPr bwMode="auto">
                <a:xfrm>
                  <a:off x="10471" y="5662"/>
                  <a:ext cx="2797" cy="710"/>
                  <a:chOff x="4277" y="4006"/>
                  <a:chExt cx="7651" cy="1091"/>
                </a:xfrm>
              </p:grpSpPr>
              <p:cxnSp>
                <p:nvCxnSpPr>
                  <p:cNvPr id="1047" name="AutoShape 2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146" y="4006"/>
                    <a:ext cx="1" cy="509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10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4277" y="4521"/>
                    <a:ext cx="7651" cy="576"/>
                    <a:chOff x="4277" y="3681"/>
                    <a:chExt cx="7651" cy="576"/>
                  </a:xfrm>
                </p:grpSpPr>
                <p:cxnSp>
                  <p:nvCxnSpPr>
                    <p:cNvPr id="1049" name="AutoShape 2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277" y="3681"/>
                      <a:ext cx="7651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1050" name="AutoShape 26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4277" y="3681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  <p:cxnSp>
                  <p:nvCxnSpPr>
                    <p:cNvPr id="1051" name="AutoShape 2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1928" y="3682"/>
                      <a:ext cx="0" cy="575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</p:cxnSp>
              </p:grpSp>
            </p:grpSp>
            <p:grpSp>
              <p:nvGrpSpPr>
                <p:cNvPr id="1052" name="Group 28"/>
                <p:cNvGrpSpPr>
                  <a:grpSpLocks/>
                </p:cNvGrpSpPr>
                <p:nvPr/>
              </p:nvGrpSpPr>
              <p:grpSpPr bwMode="auto">
                <a:xfrm>
                  <a:off x="1915" y="6392"/>
                  <a:ext cx="1857" cy="904"/>
                  <a:chOff x="1453" y="6407"/>
                  <a:chExt cx="2797" cy="1267"/>
                </a:xfrm>
              </p:grpSpPr>
              <p:sp>
                <p:nvSpPr>
                  <p:cNvPr id="105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041" y="6407"/>
                    <a:ext cx="1590" cy="5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P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40%p/p</a:t>
                    </a:r>
                    <a:endParaRPr kumimoji="0" lang="es-P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0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1453" y="6964"/>
                    <a:ext cx="2797" cy="710"/>
                    <a:chOff x="4277" y="4006"/>
                    <a:chExt cx="7651" cy="1091"/>
                  </a:xfrm>
                </p:grpSpPr>
                <p:cxnSp>
                  <p:nvCxnSpPr>
                    <p:cNvPr id="1055" name="AutoShape 3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146" y="4006"/>
                      <a:ext cx="1" cy="50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1056" name="Group 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77" y="4521"/>
                      <a:ext cx="7651" cy="576"/>
                      <a:chOff x="4277" y="3681"/>
                      <a:chExt cx="7651" cy="576"/>
                    </a:xfrm>
                  </p:grpSpPr>
                  <p:cxnSp>
                    <p:nvCxnSpPr>
                      <p:cNvPr id="1057" name="AutoShape 3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4277" y="3681"/>
                        <a:ext cx="7651" cy="1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058" name="AutoShape 34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277" y="3681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  <p:cxnSp>
                    <p:nvCxnSpPr>
                      <p:cNvPr id="1059" name="AutoShape 3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1928" y="3682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</p:grpSp>
              </p:grpSp>
            </p:grpSp>
            <p:grpSp>
              <p:nvGrpSpPr>
                <p:cNvPr id="1060" name="Group 36"/>
                <p:cNvGrpSpPr>
                  <a:grpSpLocks/>
                </p:cNvGrpSpPr>
                <p:nvPr/>
              </p:nvGrpSpPr>
              <p:grpSpPr bwMode="auto">
                <a:xfrm>
                  <a:off x="4675" y="6382"/>
                  <a:ext cx="1857" cy="904"/>
                  <a:chOff x="1453" y="6407"/>
                  <a:chExt cx="2797" cy="1267"/>
                </a:xfrm>
              </p:grpSpPr>
              <p:sp>
                <p:nvSpPr>
                  <p:cNvPr id="106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041" y="6407"/>
                    <a:ext cx="1590" cy="5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PE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50%p/p</a:t>
                    </a:r>
                    <a:endParaRPr kumimoji="0" lang="es-PE" sz="1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062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1453" y="6964"/>
                    <a:ext cx="2797" cy="710"/>
                    <a:chOff x="4277" y="4006"/>
                    <a:chExt cx="7651" cy="1091"/>
                  </a:xfrm>
                </p:grpSpPr>
                <p:cxnSp>
                  <p:nvCxnSpPr>
                    <p:cNvPr id="1063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146" y="4006"/>
                      <a:ext cx="1" cy="50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1064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77" y="4521"/>
                      <a:ext cx="7651" cy="576"/>
                      <a:chOff x="4277" y="3681"/>
                      <a:chExt cx="7651" cy="576"/>
                    </a:xfrm>
                  </p:grpSpPr>
                  <p:cxnSp>
                    <p:nvCxnSpPr>
                      <p:cNvPr id="1065" name="AutoShape 4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4277" y="3681"/>
                        <a:ext cx="7651" cy="1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066" name="AutoShape 4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277" y="3681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  <p:cxnSp>
                    <p:nvCxnSpPr>
                      <p:cNvPr id="1067" name="AutoShape 4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1928" y="3682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</p:grpSp>
              </p:grpSp>
            </p:grpSp>
            <p:grpSp>
              <p:nvGrpSpPr>
                <p:cNvPr id="1068" name="Group 44"/>
                <p:cNvGrpSpPr>
                  <a:grpSpLocks/>
                </p:cNvGrpSpPr>
                <p:nvPr/>
              </p:nvGrpSpPr>
              <p:grpSpPr bwMode="auto">
                <a:xfrm>
                  <a:off x="9535" y="6389"/>
                  <a:ext cx="1857" cy="904"/>
                  <a:chOff x="1453" y="6407"/>
                  <a:chExt cx="2797" cy="1267"/>
                </a:xfrm>
              </p:grpSpPr>
              <p:sp>
                <p:nvSpPr>
                  <p:cNvPr id="1069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041" y="6407"/>
                    <a:ext cx="1590" cy="5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P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40%p/p</a:t>
                    </a:r>
                    <a:endParaRPr kumimoji="0" lang="es-P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070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1453" y="6964"/>
                    <a:ext cx="2797" cy="710"/>
                    <a:chOff x="4277" y="4006"/>
                    <a:chExt cx="7651" cy="1091"/>
                  </a:xfrm>
                </p:grpSpPr>
                <p:cxnSp>
                  <p:nvCxnSpPr>
                    <p:cNvPr id="1071" name="AutoShape 4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146" y="4006"/>
                      <a:ext cx="1" cy="50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1072" name="Group 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77" y="4521"/>
                      <a:ext cx="7651" cy="576"/>
                      <a:chOff x="4277" y="3681"/>
                      <a:chExt cx="7651" cy="576"/>
                    </a:xfrm>
                  </p:grpSpPr>
                  <p:cxnSp>
                    <p:nvCxnSpPr>
                      <p:cNvPr id="1073" name="AutoShape 4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4277" y="3681"/>
                        <a:ext cx="7651" cy="1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074" name="AutoShape 5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277" y="3681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  <p:cxnSp>
                    <p:nvCxnSpPr>
                      <p:cNvPr id="1075" name="AutoShape 51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1928" y="3682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</p:grpSp>
              </p:grpSp>
            </p:grpSp>
            <p:grpSp>
              <p:nvGrpSpPr>
                <p:cNvPr id="1076" name="Group 52"/>
                <p:cNvGrpSpPr>
                  <a:grpSpLocks/>
                </p:cNvGrpSpPr>
                <p:nvPr/>
              </p:nvGrpSpPr>
              <p:grpSpPr bwMode="auto">
                <a:xfrm>
                  <a:off x="12337" y="6377"/>
                  <a:ext cx="1857" cy="904"/>
                  <a:chOff x="1453" y="6407"/>
                  <a:chExt cx="2797" cy="1267"/>
                </a:xfrm>
              </p:grpSpPr>
              <p:sp>
                <p:nvSpPr>
                  <p:cNvPr id="1077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041" y="6407"/>
                    <a:ext cx="1590" cy="5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PE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rPr>
                      <a:t>50%p/p</a:t>
                    </a:r>
                    <a:endParaRPr kumimoji="0" lang="es-PE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0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1453" y="6964"/>
                    <a:ext cx="2797" cy="710"/>
                    <a:chOff x="4277" y="4006"/>
                    <a:chExt cx="7651" cy="1091"/>
                  </a:xfrm>
                </p:grpSpPr>
                <p:cxnSp>
                  <p:nvCxnSpPr>
                    <p:cNvPr id="1079" name="AutoShape 5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146" y="4006"/>
                      <a:ext cx="1" cy="50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1080" name="Group 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77" y="4521"/>
                      <a:ext cx="7651" cy="576"/>
                      <a:chOff x="4277" y="3681"/>
                      <a:chExt cx="7651" cy="576"/>
                    </a:xfrm>
                  </p:grpSpPr>
                  <p:cxnSp>
                    <p:nvCxnSpPr>
                      <p:cNvPr id="1081" name="AutoShape 5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>
                        <a:off x="4277" y="3681"/>
                        <a:ext cx="7651" cy="1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1082" name="AutoShape 5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277" y="3681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  <p:cxnSp>
                    <p:nvCxnSpPr>
                      <p:cNvPr id="1083" name="AutoShape 5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1928" y="3682"/>
                        <a:ext cx="0" cy="575"/>
                      </a:xfrm>
                      <a:prstGeom prst="straightConnector1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round/>
                        <a:headEnd/>
                        <a:tailEnd type="triangle" w="med" len="med"/>
                      </a:ln>
                    </p:spPr>
                  </p:cxnSp>
                </p:grpSp>
              </p:grpSp>
            </p:grpSp>
          </p:grpSp>
          <p:sp>
            <p:nvSpPr>
              <p:cNvPr id="1084" name="Rectangle 60"/>
              <p:cNvSpPr>
                <a:spLocks noChangeArrowheads="1"/>
              </p:cNvSpPr>
              <p:nvPr/>
            </p:nvSpPr>
            <p:spPr bwMode="auto">
              <a:xfrm>
                <a:off x="1570" y="7305"/>
                <a:ext cx="697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40°C</a:t>
                </a:r>
                <a:endParaRPr kumimoji="0" lang="es-P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3418" y="7293"/>
                <a:ext cx="697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50°C</a:t>
                </a:r>
                <a:endParaRPr kumimoji="0" lang="es-PE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4303" y="7271"/>
                <a:ext cx="721" cy="4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40°C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63"/>
              <p:cNvSpPr>
                <a:spLocks noChangeArrowheads="1"/>
              </p:cNvSpPr>
              <p:nvPr/>
            </p:nvSpPr>
            <p:spPr bwMode="auto">
              <a:xfrm>
                <a:off x="6189" y="7271"/>
                <a:ext cx="685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50°C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P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Rectangle 64"/>
              <p:cNvSpPr>
                <a:spLocks noChangeArrowheads="1"/>
              </p:cNvSpPr>
              <p:nvPr/>
            </p:nvSpPr>
            <p:spPr bwMode="auto">
              <a:xfrm>
                <a:off x="9200" y="7299"/>
                <a:ext cx="725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40°C</a:t>
                </a:r>
                <a:endParaRPr kumimoji="0" 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9" name="Rectangle 65"/>
              <p:cNvSpPr>
                <a:spLocks noChangeArrowheads="1"/>
              </p:cNvSpPr>
              <p:nvPr/>
            </p:nvSpPr>
            <p:spPr bwMode="auto">
              <a:xfrm>
                <a:off x="10981" y="7287"/>
                <a:ext cx="707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50°C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PE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1994" y="7280"/>
                <a:ext cx="733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40°C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67"/>
              <p:cNvSpPr>
                <a:spLocks noChangeArrowheads="1"/>
              </p:cNvSpPr>
              <p:nvPr/>
            </p:nvSpPr>
            <p:spPr bwMode="auto">
              <a:xfrm>
                <a:off x="13840" y="7292"/>
                <a:ext cx="803" cy="4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50°C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PE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92" name="AutoShape 68"/>
              <p:cNvCxnSpPr>
                <a:cxnSpLocks noChangeShapeType="1"/>
              </p:cNvCxnSpPr>
              <p:nvPr/>
            </p:nvCxnSpPr>
            <p:spPr bwMode="auto">
              <a:xfrm>
                <a:off x="1915" y="7721"/>
                <a:ext cx="0" cy="2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93" name="AutoShape 69"/>
              <p:cNvCxnSpPr>
                <a:cxnSpLocks noChangeShapeType="1"/>
              </p:cNvCxnSpPr>
              <p:nvPr/>
            </p:nvCxnSpPr>
            <p:spPr bwMode="auto">
              <a:xfrm>
                <a:off x="14194" y="7721"/>
                <a:ext cx="0" cy="2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094" name="AutoShape 70"/>
              <p:cNvCxnSpPr>
                <a:cxnSpLocks noChangeShapeType="1"/>
              </p:cNvCxnSpPr>
              <p:nvPr/>
            </p:nvCxnSpPr>
            <p:spPr bwMode="auto">
              <a:xfrm>
                <a:off x="1915" y="7986"/>
                <a:ext cx="12279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1095" name="AutoShape 71"/>
            <p:cNvCxnSpPr>
              <a:cxnSpLocks noChangeShapeType="1"/>
            </p:cNvCxnSpPr>
            <p:nvPr/>
          </p:nvCxnSpPr>
          <p:spPr bwMode="auto">
            <a:xfrm>
              <a:off x="8101" y="7987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6410" y="8339"/>
              <a:ext cx="3395" cy="4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Secado Convectivo</a:t>
              </a:r>
              <a:endParaRPr kumimoji="0" 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7" name="AutoShape 73"/>
            <p:cNvCxnSpPr>
              <a:cxnSpLocks noChangeShapeType="1"/>
            </p:cNvCxnSpPr>
            <p:nvPr/>
          </p:nvCxnSpPr>
          <p:spPr bwMode="auto">
            <a:xfrm>
              <a:off x="8094" y="8816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98" name="Rectangle 74"/>
            <p:cNvSpPr>
              <a:spLocks noChangeArrowheads="1"/>
            </p:cNvSpPr>
            <p:nvPr/>
          </p:nvSpPr>
          <p:spPr bwMode="auto">
            <a:xfrm>
              <a:off x="6403" y="9187"/>
              <a:ext cx="3395" cy="4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Evaluación Fisicoquímica</a:t>
              </a:r>
              <a:endParaRPr kumimoji="0" lang="es-P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9" name="AutoShape 75"/>
            <p:cNvCxnSpPr>
              <a:cxnSpLocks noChangeShapeType="1"/>
            </p:cNvCxnSpPr>
            <p:nvPr/>
          </p:nvCxnSpPr>
          <p:spPr bwMode="auto">
            <a:xfrm>
              <a:off x="8075" y="9652"/>
              <a:ext cx="0" cy="3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100" name="Rectangle 76"/>
            <p:cNvSpPr>
              <a:spLocks noChangeArrowheads="1"/>
            </p:cNvSpPr>
            <p:nvPr/>
          </p:nvSpPr>
          <p:spPr bwMode="auto">
            <a:xfrm>
              <a:off x="6377" y="9997"/>
              <a:ext cx="3395" cy="4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Evaluación Sensorial</a:t>
              </a:r>
              <a:endParaRPr kumimoji="0" 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1" name="80 Grupo"/>
          <p:cNvGrpSpPr/>
          <p:nvPr/>
        </p:nvGrpSpPr>
        <p:grpSpPr>
          <a:xfrm>
            <a:off x="7092281" y="1111250"/>
            <a:ext cx="2051719" cy="1741686"/>
            <a:chOff x="7092281" y="1111250"/>
            <a:chExt cx="2051719" cy="1741686"/>
          </a:xfrm>
        </p:grpSpPr>
        <p:sp>
          <p:nvSpPr>
            <p:cNvPr id="1101" name="AutoShape 77"/>
            <p:cNvSpPr>
              <a:spLocks/>
            </p:cNvSpPr>
            <p:nvPr/>
          </p:nvSpPr>
          <p:spPr bwMode="auto">
            <a:xfrm>
              <a:off x="7092281" y="1111250"/>
              <a:ext cx="421358" cy="1741686"/>
            </a:xfrm>
            <a:prstGeom prst="leftBrace">
              <a:avLst>
                <a:gd name="adj1" fmla="val 27400"/>
                <a:gd name="adj2" fmla="val 54097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102" name="Rectangle 78"/>
            <p:cNvSpPr>
              <a:spLocks noChangeArrowheads="1"/>
            </p:cNvSpPr>
            <p:nvPr/>
          </p:nvSpPr>
          <p:spPr bwMode="auto">
            <a:xfrm>
              <a:off x="7418388" y="1154113"/>
              <a:ext cx="1725612" cy="1246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Acidez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-°Bx iniciales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-Índice de Madurez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Humedad inicial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Sólidos totales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-Peso inicial</a:t>
              </a:r>
              <a:endParaRPr kumimoji="0" lang="es-P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4" name="83 Grupo"/>
          <p:cNvGrpSpPr/>
          <p:nvPr/>
        </p:nvGrpSpPr>
        <p:grpSpPr>
          <a:xfrm>
            <a:off x="7092280" y="2852936"/>
            <a:ext cx="1755775" cy="2232248"/>
            <a:chOff x="7388225" y="2647950"/>
            <a:chExt cx="1755775" cy="2365375"/>
          </a:xfrm>
        </p:grpSpPr>
        <p:sp>
          <p:nvSpPr>
            <p:cNvPr id="1103" name="AutoShape 79"/>
            <p:cNvSpPr>
              <a:spLocks/>
            </p:cNvSpPr>
            <p:nvPr/>
          </p:nvSpPr>
          <p:spPr bwMode="auto">
            <a:xfrm>
              <a:off x="7388225" y="2647950"/>
              <a:ext cx="361950" cy="2365375"/>
            </a:xfrm>
            <a:prstGeom prst="leftBrace">
              <a:avLst>
                <a:gd name="adj1" fmla="val 54459"/>
                <a:gd name="adj2" fmla="val 43556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104" name="Rectangle 80"/>
            <p:cNvSpPr>
              <a:spLocks noChangeArrowheads="1"/>
            </p:cNvSpPr>
            <p:nvPr/>
          </p:nvSpPr>
          <p:spPr bwMode="auto">
            <a:xfrm>
              <a:off x="7570788" y="3063875"/>
              <a:ext cx="1573212" cy="147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s-PE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-Agua perdida en t (WL)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-Sólidos ganados en t (SG)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-Reducción de peso en t (WR)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-Agua contenida en t (WC)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 Coeficiente de difusividad</a:t>
              </a:r>
              <a:endParaRPr kumimoji="0" 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7" name="86 Grupo"/>
          <p:cNvGrpSpPr/>
          <p:nvPr/>
        </p:nvGrpSpPr>
        <p:grpSpPr>
          <a:xfrm>
            <a:off x="7153597" y="5184775"/>
            <a:ext cx="1666875" cy="817563"/>
            <a:chOff x="7153597" y="5184775"/>
            <a:chExt cx="1666875" cy="817563"/>
          </a:xfrm>
        </p:grpSpPr>
        <p:sp>
          <p:nvSpPr>
            <p:cNvPr id="1105" name="AutoShape 81"/>
            <p:cNvSpPr>
              <a:spLocks/>
            </p:cNvSpPr>
            <p:nvPr/>
          </p:nvSpPr>
          <p:spPr bwMode="auto">
            <a:xfrm>
              <a:off x="7153597" y="5184775"/>
              <a:ext cx="361950" cy="817563"/>
            </a:xfrm>
            <a:prstGeom prst="leftBrace">
              <a:avLst>
                <a:gd name="adj1" fmla="val 18823"/>
                <a:gd name="adj2" fmla="val 50000"/>
              </a:avLst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PE"/>
            </a:p>
          </p:txBody>
        </p:sp>
        <p:sp>
          <p:nvSpPr>
            <p:cNvPr id="1106" name="Rectangle 82"/>
            <p:cNvSpPr>
              <a:spLocks noChangeArrowheads="1"/>
            </p:cNvSpPr>
            <p:nvPr/>
          </p:nvSpPr>
          <p:spPr bwMode="auto">
            <a:xfrm>
              <a:off x="7439347" y="5218113"/>
              <a:ext cx="1381125" cy="6429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Humedad final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Sólidos totales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PE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-% Sólidos solubles</a:t>
              </a:r>
              <a:endParaRPr kumimoji="0" lang="es-P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07" name="AutoShape 83"/>
          <p:cNvSpPr>
            <a:spLocks/>
          </p:cNvSpPr>
          <p:nvPr/>
        </p:nvSpPr>
        <p:spPr bwMode="auto">
          <a:xfrm>
            <a:off x="7257355" y="6110288"/>
            <a:ext cx="361950" cy="655637"/>
          </a:xfrm>
          <a:prstGeom prst="leftBrace">
            <a:avLst>
              <a:gd name="adj1" fmla="val 15095"/>
              <a:gd name="adj2" fmla="val 50000"/>
            </a:avLst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E"/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7520880" y="6134100"/>
            <a:ext cx="1371600" cy="655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PE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-Prueba de Aceptación (Color, Sabor y Textura)</a:t>
            </a:r>
            <a:endParaRPr kumimoji="0" 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315416"/>
            <a:ext cx="8229600" cy="1143000"/>
          </a:xfrm>
        </p:spPr>
        <p:txBody>
          <a:bodyPr/>
          <a:lstStyle/>
          <a:p>
            <a:pPr algn="l"/>
            <a:r>
              <a:rPr lang="es-PE" b="1" dirty="0" smtClean="0"/>
              <a:t>Diagrama de Flujo</a:t>
            </a:r>
            <a:endParaRPr lang="es-PE" b="1" dirty="0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Group 2"/>
          <p:cNvGrpSpPr>
            <a:grpSpLocks/>
          </p:cNvGrpSpPr>
          <p:nvPr/>
        </p:nvGrpSpPr>
        <p:grpSpPr bwMode="auto">
          <a:xfrm>
            <a:off x="1403648" y="764704"/>
            <a:ext cx="7140543" cy="5976664"/>
            <a:chOff x="4040" y="3991"/>
            <a:chExt cx="5469" cy="8397"/>
          </a:xfrm>
          <a:noFill/>
        </p:grpSpPr>
        <p:grpSp>
          <p:nvGrpSpPr>
            <p:cNvPr id="34" name="Group 3"/>
            <p:cNvGrpSpPr>
              <a:grpSpLocks/>
            </p:cNvGrpSpPr>
            <p:nvPr/>
          </p:nvGrpSpPr>
          <p:grpSpPr bwMode="auto">
            <a:xfrm>
              <a:off x="4040" y="10318"/>
              <a:ext cx="3150" cy="2070"/>
              <a:chOff x="4620" y="1452"/>
              <a:chExt cx="3150" cy="2070"/>
            </a:xfrm>
            <a:grpFill/>
          </p:grpSpPr>
          <p:cxnSp>
            <p:nvCxnSpPr>
              <p:cNvPr id="58" name="AutoShape 4"/>
              <p:cNvCxnSpPr>
                <a:cxnSpLocks noChangeShapeType="1"/>
              </p:cNvCxnSpPr>
              <p:nvPr/>
            </p:nvCxnSpPr>
            <p:spPr bwMode="auto">
              <a:xfrm>
                <a:off x="6210" y="1452"/>
                <a:ext cx="0" cy="27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59" name="AutoShape 5"/>
              <p:cNvSpPr>
                <a:spLocks noChangeArrowheads="1"/>
              </p:cNvSpPr>
              <p:nvPr/>
            </p:nvSpPr>
            <p:spPr bwMode="auto">
              <a:xfrm>
                <a:off x="4620" y="1722"/>
                <a:ext cx="3150" cy="393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Envasado</a:t>
                </a:r>
                <a:endParaRPr kumimoji="0" lang="es-PE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0" name="AutoShape 6"/>
              <p:cNvCxnSpPr>
                <a:cxnSpLocks noChangeShapeType="1"/>
              </p:cNvCxnSpPr>
              <p:nvPr/>
            </p:nvCxnSpPr>
            <p:spPr bwMode="auto">
              <a:xfrm>
                <a:off x="6210" y="2115"/>
                <a:ext cx="0" cy="270"/>
              </a:xfrm>
              <a:prstGeom prst="straightConnector1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61" name="AutoShape 7"/>
              <p:cNvSpPr>
                <a:spLocks noChangeArrowheads="1"/>
              </p:cNvSpPr>
              <p:nvPr/>
            </p:nvSpPr>
            <p:spPr bwMode="auto">
              <a:xfrm>
                <a:off x="4620" y="2385"/>
                <a:ext cx="3150" cy="1137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2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Cubitos de Mango deshidratado osmoconvectivamente</a:t>
                </a:r>
                <a:endParaRPr kumimoji="0" lang="es-PE" sz="3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5" name="Group 8"/>
            <p:cNvGrpSpPr>
              <a:grpSpLocks/>
            </p:cNvGrpSpPr>
            <p:nvPr/>
          </p:nvGrpSpPr>
          <p:grpSpPr bwMode="auto">
            <a:xfrm>
              <a:off x="4040" y="3991"/>
              <a:ext cx="5469" cy="6378"/>
              <a:chOff x="4620" y="9399"/>
              <a:chExt cx="5469" cy="6378"/>
            </a:xfrm>
            <a:grpFill/>
          </p:grpSpPr>
          <p:grpSp>
            <p:nvGrpSpPr>
              <p:cNvPr id="36" name="Group 9"/>
              <p:cNvGrpSpPr>
                <a:grpSpLocks/>
              </p:cNvGrpSpPr>
              <p:nvPr/>
            </p:nvGrpSpPr>
            <p:grpSpPr bwMode="auto">
              <a:xfrm>
                <a:off x="4620" y="9399"/>
                <a:ext cx="3150" cy="6275"/>
                <a:chOff x="4620" y="9399"/>
                <a:chExt cx="3150" cy="6275"/>
              </a:xfrm>
              <a:grpFill/>
            </p:grpSpPr>
            <p:sp>
              <p:nvSpPr>
                <p:cNvPr id="39" name="AutoShape 10"/>
                <p:cNvSpPr>
                  <a:spLocks noChangeArrowheads="1"/>
                </p:cNvSpPr>
                <p:nvPr/>
              </p:nvSpPr>
              <p:spPr bwMode="auto">
                <a:xfrm>
                  <a:off x="4620" y="9399"/>
                  <a:ext cx="3150" cy="392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Mango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0" name="AutoShape 11"/>
                <p:cNvCxnSpPr>
                  <a:cxnSpLocks noChangeShapeType="1"/>
                </p:cNvCxnSpPr>
                <p:nvPr/>
              </p:nvCxnSpPr>
              <p:spPr bwMode="auto">
                <a:xfrm>
                  <a:off x="6210" y="9706"/>
                  <a:ext cx="0" cy="27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1" name="AutoShape 12"/>
                <p:cNvSpPr>
                  <a:spLocks noChangeArrowheads="1"/>
                </p:cNvSpPr>
                <p:nvPr/>
              </p:nvSpPr>
              <p:spPr bwMode="auto">
                <a:xfrm>
                  <a:off x="4620" y="9977"/>
                  <a:ext cx="3150" cy="392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Recepción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2" name="AutoShape 13"/>
                <p:cNvCxnSpPr>
                  <a:cxnSpLocks noChangeShapeType="1"/>
                </p:cNvCxnSpPr>
                <p:nvPr/>
              </p:nvCxnSpPr>
              <p:spPr bwMode="auto">
                <a:xfrm>
                  <a:off x="6210" y="10369"/>
                  <a:ext cx="0" cy="27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3" name="AutoShape 14"/>
                <p:cNvSpPr>
                  <a:spLocks noChangeArrowheads="1"/>
                </p:cNvSpPr>
                <p:nvPr/>
              </p:nvSpPr>
              <p:spPr bwMode="auto">
                <a:xfrm>
                  <a:off x="4620" y="10640"/>
                  <a:ext cx="3150" cy="392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Selección y Clasificación</a:t>
                  </a:r>
                  <a:endParaRPr kumimoji="0" lang="es-PE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4" name="AutoShape 15"/>
                <p:cNvCxnSpPr>
                  <a:cxnSpLocks noChangeShapeType="1"/>
                </p:cNvCxnSpPr>
                <p:nvPr/>
              </p:nvCxnSpPr>
              <p:spPr bwMode="auto">
                <a:xfrm>
                  <a:off x="6210" y="11032"/>
                  <a:ext cx="0" cy="271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5" name="AutoShape 16"/>
                <p:cNvSpPr>
                  <a:spLocks noChangeArrowheads="1"/>
                </p:cNvSpPr>
                <p:nvPr/>
              </p:nvSpPr>
              <p:spPr bwMode="auto">
                <a:xfrm>
                  <a:off x="4620" y="11303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Lavado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6210" y="11696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7" name="AutoShape 18"/>
                <p:cNvSpPr>
                  <a:spLocks noChangeArrowheads="1"/>
                </p:cNvSpPr>
                <p:nvPr/>
              </p:nvSpPr>
              <p:spPr bwMode="auto">
                <a:xfrm>
                  <a:off x="4620" y="11966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Pelado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8" name="AutoShape 19"/>
                <p:cNvCxnSpPr>
                  <a:cxnSpLocks noChangeShapeType="1"/>
                </p:cNvCxnSpPr>
                <p:nvPr/>
              </p:nvCxnSpPr>
              <p:spPr bwMode="auto">
                <a:xfrm>
                  <a:off x="6210" y="12359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49" name="AutoShape 20"/>
                <p:cNvSpPr>
                  <a:spLocks noChangeArrowheads="1"/>
                </p:cNvSpPr>
                <p:nvPr/>
              </p:nvSpPr>
              <p:spPr bwMode="auto">
                <a:xfrm>
                  <a:off x="4620" y="12629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Cortado</a:t>
                  </a:r>
                  <a:endParaRPr kumimoji="0" lang="es-PE" sz="3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0" name="AutoShape 21"/>
                <p:cNvCxnSpPr>
                  <a:cxnSpLocks noChangeShapeType="1"/>
                </p:cNvCxnSpPr>
                <p:nvPr/>
              </p:nvCxnSpPr>
              <p:spPr bwMode="auto">
                <a:xfrm>
                  <a:off x="6210" y="13022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51" name="AutoShape 22"/>
                <p:cNvSpPr>
                  <a:spLocks noChangeArrowheads="1"/>
                </p:cNvSpPr>
                <p:nvPr/>
              </p:nvSpPr>
              <p:spPr bwMode="auto">
                <a:xfrm>
                  <a:off x="4620" y="13292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Pesado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2" name="AutoShape 23"/>
                <p:cNvCxnSpPr>
                  <a:cxnSpLocks noChangeShapeType="1"/>
                </p:cNvCxnSpPr>
                <p:nvPr/>
              </p:nvCxnSpPr>
              <p:spPr bwMode="auto">
                <a:xfrm>
                  <a:off x="6210" y="13685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53" name="AutoShape 24"/>
                <p:cNvSpPr>
                  <a:spLocks noChangeArrowheads="1"/>
                </p:cNvSpPr>
                <p:nvPr/>
              </p:nvSpPr>
              <p:spPr bwMode="auto">
                <a:xfrm>
                  <a:off x="4620" y="13955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Inmersión en solución osmótica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4" name="AutoShape 25"/>
                <p:cNvCxnSpPr>
                  <a:cxnSpLocks noChangeShapeType="1"/>
                </p:cNvCxnSpPr>
                <p:nvPr/>
              </p:nvCxnSpPr>
              <p:spPr bwMode="auto">
                <a:xfrm>
                  <a:off x="6210" y="14348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55" name="AutoShape 26"/>
                <p:cNvSpPr>
                  <a:spLocks noChangeArrowheads="1"/>
                </p:cNvSpPr>
                <p:nvPr/>
              </p:nvSpPr>
              <p:spPr bwMode="auto">
                <a:xfrm>
                  <a:off x="4620" y="14618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Lavado y Escurrido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6" name="AutoShape 27"/>
                <p:cNvCxnSpPr>
                  <a:cxnSpLocks noChangeShapeType="1"/>
                </p:cNvCxnSpPr>
                <p:nvPr/>
              </p:nvCxnSpPr>
              <p:spPr bwMode="auto">
                <a:xfrm>
                  <a:off x="6210" y="15011"/>
                  <a:ext cx="0" cy="270"/>
                </a:xfrm>
                <a:prstGeom prst="straightConnector1">
                  <a:avLst/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sp>
              <p:nvSpPr>
                <p:cNvPr id="57" name="AutoShape 28"/>
                <p:cNvSpPr>
                  <a:spLocks noChangeArrowheads="1"/>
                </p:cNvSpPr>
                <p:nvPr/>
              </p:nvSpPr>
              <p:spPr bwMode="auto">
                <a:xfrm>
                  <a:off x="4620" y="15281"/>
                  <a:ext cx="3150" cy="393"/>
                </a:xfrm>
                <a:prstGeom prst="roundRect">
                  <a:avLst>
                    <a:gd name="adj" fmla="val 16667"/>
                  </a:avLst>
                </a:pr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PE" sz="2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libri" pitchFamily="34" charset="0"/>
                      <a:cs typeface="Arial" pitchFamily="34" charset="0"/>
                    </a:rPr>
                    <a:t>Secado Convectivo</a:t>
                  </a:r>
                  <a:endParaRPr kumimoji="0" lang="es-PE" sz="36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7" name="Rectangle 29"/>
              <p:cNvSpPr>
                <a:spLocks noChangeArrowheads="1"/>
              </p:cNvSpPr>
              <p:nvPr/>
            </p:nvSpPr>
            <p:spPr bwMode="auto">
              <a:xfrm>
                <a:off x="7920" y="13940"/>
                <a:ext cx="2160" cy="5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2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(40 y 50°C – 12h)</a:t>
                </a:r>
                <a:endParaRPr kumimoji="0" lang="es-PE" sz="3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30"/>
              <p:cNvSpPr>
                <a:spLocks noChangeArrowheads="1"/>
              </p:cNvSpPr>
              <p:nvPr/>
            </p:nvSpPr>
            <p:spPr bwMode="auto">
              <a:xfrm>
                <a:off x="7929" y="15267"/>
                <a:ext cx="2160" cy="5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PE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(70°C hasta 22% humedad)</a:t>
                </a:r>
                <a:endParaRPr kumimoji="0" lang="es-PE" sz="4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2603</Words>
  <Application>Microsoft Office PowerPoint</Application>
  <PresentationFormat>Presentación en pantalla (4:3)</PresentationFormat>
  <Paragraphs>1049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Flujo</vt:lpstr>
      <vt:lpstr>EFECTO DE LA CONCENTRACIÓN Y TEMPERATURA DE JARABES DE FRUCTOSA Y SACAROSA INVERTIDA EN LAS CARACTERÍSTICAS FISICOQUÍMICAS Y ACEPTACIÓN SENSORIAL DE CUBOS DE MANGO(Mangifera indica)VARIEDAD EDWARDS DESHIDRATADO OSMOCONVECTIVAMENTE  </vt:lpstr>
      <vt:lpstr>JUSTIFICACIÓN</vt:lpstr>
      <vt:lpstr>PROBLEMA</vt:lpstr>
      <vt:lpstr>OBJETIVOS</vt:lpstr>
      <vt:lpstr>Presentación de PowerPoint</vt:lpstr>
      <vt:lpstr>MATERIALES</vt:lpstr>
      <vt:lpstr>EQUIPOS</vt:lpstr>
      <vt:lpstr>DISEÑO EXPERIMENTAL</vt:lpstr>
      <vt:lpstr>Diagrama de Flujo</vt:lpstr>
      <vt:lpstr>Análisis Fisicoquímicos</vt:lpstr>
      <vt:lpstr>Presentación de PowerPoint</vt:lpstr>
      <vt:lpstr>Presentación de PowerPoint</vt:lpstr>
      <vt:lpstr>Presentación de PowerPoint</vt:lpstr>
      <vt:lpstr>Difusividad Efectiva Media</vt:lpstr>
      <vt:lpstr>Isoterma de Adsorción </vt:lpstr>
      <vt:lpstr>Evaluación Sensorial</vt:lpstr>
      <vt:lpstr>DISEÑO ESTADÍSTICO</vt:lpstr>
      <vt:lpstr>Presentación de PowerPoint</vt:lpstr>
      <vt:lpstr>RESULTADOS Y DISCUSIÓN</vt:lpstr>
      <vt:lpstr>Presentación de PowerPoint</vt:lpstr>
      <vt:lpstr>Efecto del tiempo en la pérdida de agua (WL), ganancia de sólidos (SG), contenido de agua (WC), reducción de peso (WR) y variación de sólidos solubles (SS) durante la deshidratación osmótica del T1.  </vt:lpstr>
      <vt:lpstr>Efecto del tiempo en la pérdida de agua (WL), ganancia de sólidos (SG), contenido de agua (WC), reducción de peso (WR) y variación de sólidos solubles (SS) durante la deshidratación osmótica del T2.  </vt:lpstr>
      <vt:lpstr>Efecto del tiempo en la pérdida de agua (WL), ganancia de sólidos (SG), contenido de agua (WC), reducción de peso (WR) y variación de sólidos solubles (SS) durante la deshidratación osmótica del T3.  </vt:lpstr>
      <vt:lpstr>Efecto del tiempo en la pérdida de agua (WL), ganancia de sólidos (SG), contenido de agua (WC), reducción de peso (WR) y variación de sólidos solubles (SS) durante la deshidratación osmótica del T4.  </vt:lpstr>
      <vt:lpstr>Efecto del tiempo en la pérdida de agua (WL), ganancia de sólidos (SG), contenido de agua (WC), reducción de peso (WR) y variación de sólidos solubles (SS) durante la deshidratación osmótica del T5.  </vt:lpstr>
      <vt:lpstr>Efecto del tiempo en la pérdida de agua (WL), ganancia de sólidos (SG), contenido de agua (WC), reducción de peso (WR) y variación de sólidos solubles (SS) durante la deshidratación osmótica del T6.  </vt:lpstr>
      <vt:lpstr>Efecto del tiempo en la pérdida de agua (WL), ganancia de sólidos (SG), contenido de agua (WC), reducción de peso (WR) y variación de sólidos solubles (SS) durante la deshidratación osmótica del T7.  </vt:lpstr>
      <vt:lpstr>Efecto del tiempo en la pérdida de agua (WL), ganancia de sólidos (SG), contenido de agua (WC), reducción de peso (WR) y variación de sólidos solubles (SS) durante la deshidratación osmótica del T8.  </vt:lpstr>
      <vt:lpstr>Prueba ANVA para los valores de pérdida de agua durante la DO de cubos de mango Edwards. </vt:lpstr>
      <vt:lpstr>Prueba Duncan para la pérdida de agua durante la DO de cubos de mango Edwards. </vt:lpstr>
      <vt:lpstr>Prueba ANVA para los valores de ganancia de sólidos durante la DO de cubos de mango Edwards. </vt:lpstr>
      <vt:lpstr>Prueba Duncan para la ganancia de sólidos durante la DO de cubos de mango Edwards. </vt:lpstr>
      <vt:lpstr>Prueba ANVA para los valores de contenido de agua durante la DO de cubos de mango Edwards</vt:lpstr>
      <vt:lpstr>Prueba Duncan para el contenido de agua durante la DO de cubos de mango Edwards. </vt:lpstr>
      <vt:lpstr>Prueba ANVA para los valores de variación de sólidos solubles durante la DO de cubos de mango (Mangifera indica) Edwards. </vt:lpstr>
      <vt:lpstr>Prueba Duncan para la variación de sólidos solubles durante la DO de cubos de mango (Mangifera indica) Edwards. </vt:lpstr>
      <vt:lpstr>Coeficiente de Difusividad Efectiva media para cada tratamiento</vt:lpstr>
      <vt:lpstr>Prueba ANVA para los valores de Difusividad Efectiva media durante la DO de cubos de mango Edwards. </vt:lpstr>
      <vt:lpstr>Isoterma de adsorción para el T1 (FRUCTOSA-40%-40°C)</vt:lpstr>
      <vt:lpstr>Isoterma de adsorción para el T2 (FRUCTOSA-40%-50°C)</vt:lpstr>
      <vt:lpstr>Isoterma de adsorción para el T3 (FRUCTOSA-50%-40°C)</vt:lpstr>
      <vt:lpstr>Isoterma de adsorción para el T4 (FRUCTOSA-50%-50°C)</vt:lpstr>
      <vt:lpstr>Isoterma de adsorción para el T5 (SACAROSA INVERTIDA-40%-40°C)</vt:lpstr>
      <vt:lpstr>Isoterma de adsorción para el T6 (SACAROSA INVERTIDA-40%-50°C)</vt:lpstr>
      <vt:lpstr>Isoterma de adsorción para el T7 (SACAROSA INVERTIDA-50%-40°C)</vt:lpstr>
      <vt:lpstr>Isoterma de adsorción para el T8 (SACAROSA INVERTIDA-50%-50°C)</vt:lpstr>
      <vt:lpstr>Caracterización final de los cubos de mango deshidratados osmoconvectivamente. </vt:lpstr>
      <vt:lpstr>Evaluación Sensorial – Atributo color</vt:lpstr>
      <vt:lpstr>Presentación de PowerPoint</vt:lpstr>
      <vt:lpstr>Evaluación Sensorial – Atributo textura</vt:lpstr>
      <vt:lpstr>Evaluación Sensorial – Atributo textura</vt:lpstr>
      <vt:lpstr>Evaluación Sensorial – Atributo sabor</vt:lpstr>
      <vt:lpstr>Evaluación Sensorial – Atributo sabor</vt:lpstr>
      <vt:lpstr>CONCLUSIONES</vt:lpstr>
      <vt:lpstr>Presentación de PowerPoint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EFECTO DE LA CONCENTRACIÓN Y TEMPERATURA DE JARABES DE FRUCTOSA Y SACAROSA INVERTIDA EN LAS CARACTERÍSTICAS FISICOQUÍMICAS Y ACEPTACIÓN SENSORIAL DE CUBOS DE MANGO(Mangifera indica)VARIEDAD EDWARDS DESHIDRATADO OSMOCONVECTIVAMENTE  </dc:title>
  <dc:creator>CRISTINA</dc:creator>
  <cp:lastModifiedBy>Late</cp:lastModifiedBy>
  <cp:revision>40</cp:revision>
  <dcterms:created xsi:type="dcterms:W3CDTF">2012-03-13T03:17:12Z</dcterms:created>
  <dcterms:modified xsi:type="dcterms:W3CDTF">2012-03-28T15:39:31Z</dcterms:modified>
</cp:coreProperties>
</file>